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35"/>
  </p:notesMasterIdLst>
  <p:handoutMasterIdLst>
    <p:handoutMasterId r:id="rId36"/>
  </p:handoutMasterIdLst>
  <p:sldIdLst>
    <p:sldId id="260" r:id="rId5"/>
    <p:sldId id="285" r:id="rId6"/>
    <p:sldId id="338" r:id="rId7"/>
    <p:sldId id="340" r:id="rId8"/>
    <p:sldId id="339" r:id="rId9"/>
    <p:sldId id="312" r:id="rId10"/>
    <p:sldId id="316" r:id="rId11"/>
    <p:sldId id="341" r:id="rId12"/>
    <p:sldId id="315" r:id="rId13"/>
    <p:sldId id="342" r:id="rId14"/>
    <p:sldId id="320" r:id="rId15"/>
    <p:sldId id="321" r:id="rId16"/>
    <p:sldId id="343" r:id="rId17"/>
    <p:sldId id="325" r:id="rId18"/>
    <p:sldId id="344" r:id="rId19"/>
    <p:sldId id="331" r:id="rId20"/>
    <p:sldId id="332" r:id="rId21"/>
    <p:sldId id="333" r:id="rId22"/>
    <p:sldId id="334" r:id="rId23"/>
    <p:sldId id="335" r:id="rId24"/>
    <p:sldId id="345" r:id="rId25"/>
    <p:sldId id="323" r:id="rId26"/>
    <p:sldId id="298" r:id="rId27"/>
    <p:sldId id="324" r:id="rId28"/>
    <p:sldId id="346" r:id="rId29"/>
    <p:sldId id="322" r:id="rId30"/>
    <p:sldId id="318" r:id="rId31"/>
    <p:sldId id="269" r:id="rId32"/>
    <p:sldId id="319" r:id="rId33"/>
    <p:sldId id="283" r:id="rId3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Pintér Csilla" initials="PCS" lastIdx="1" clrIdx="1">
    <p:extLst/>
  </p:cmAuthor>
  <p:cmAuthor id="2" name="Kulics Nikolett" initials="KN" lastIdx="3" clrIdx="2">
    <p:extLst>
      <p:ext uri="{19B8F6BF-5375-455C-9EA6-DF929625EA0E}">
        <p15:presenceInfo xmlns:p15="http://schemas.microsoft.com/office/powerpoint/2012/main" userId="S-1-5-21-1939357022-314196924-328618392-33437" providerId="AD"/>
      </p:ext>
    </p:extLst>
  </p:cmAuthor>
  <p:cmAuthor id="3" name="Bihari Patrícia" initials="BP" lastIdx="0" clrIdx="3">
    <p:extLst>
      <p:ext uri="{19B8F6BF-5375-455C-9EA6-DF929625EA0E}">
        <p15:presenceInfo xmlns:p15="http://schemas.microsoft.com/office/powerpoint/2012/main" userId="S-1-5-21-1939357022-314196924-328618392-33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CCCDD1"/>
    <a:srgbClr val="005A9E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43" autoAdjust="0"/>
  </p:normalViewPr>
  <p:slideViewPr>
    <p:cSldViewPr>
      <p:cViewPr varScale="1">
        <p:scale>
          <a:sx n="104" d="100"/>
          <a:sy n="104" d="100"/>
        </p:scale>
        <p:origin x="228" y="108"/>
      </p:cViewPr>
      <p:guideLst>
        <p:guide orient="horz" pos="255"/>
        <p:guide orient="horz" pos="663"/>
        <p:guide pos="2880"/>
        <p:guide pos="385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4-13T14:44:09.153" idx="1">
    <p:pos x="10" y="10"/>
    <p:text>Nem úgy volt, hogy a C_02-ről nem beszélünk?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II. Melléklet II. rész 	 1. fejezet Tőkemegfelelési áttekintés						 </a:t>
          </a:r>
          <a:r>
            <a:rPr lang="en-US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2. </a:t>
          </a:r>
          <a:r>
            <a:rPr lang="hu-HU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fejezet Csoportszintű szavatolótőke-megfelelés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ITS</a:t>
          </a:r>
          <a:endParaRPr lang="hu-HU" dirty="0"/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II. Rész  – Szavatolótőke 25 – 91. cikk</a:t>
          </a:r>
          <a:endParaRPr lang="hu-HU" sz="16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Q</a:t>
          </a:r>
          <a:r>
            <a:rPr lang="hu-HU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&amp;</a:t>
          </a:r>
          <a:r>
            <a:rPr lang="hu-HU" dirty="0" err="1"/>
            <a:t>A</a:t>
          </a:r>
          <a:endParaRPr lang="hu-HU" dirty="0"/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just"/>
          <a:endParaRPr lang="hu-HU" sz="18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pPr algn="just"/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pPr algn="l"/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EF4B07FE-C6D5-46DD-9272-27C99819186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III. Rész – Tőkekövetelmények 92 – 386. cikk</a:t>
          </a:r>
          <a:endParaRPr lang="hu-HU" sz="16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CCDCB6A-17EB-4151-877C-56B96828ADA7}" type="parTrans" cxnId="{B3071BBE-78DB-46BA-B0CA-C2C2D54D84B4}">
      <dgm:prSet/>
      <dgm:spPr/>
      <dgm:t>
        <a:bodyPr/>
        <a:lstStyle/>
        <a:p>
          <a:endParaRPr lang="en-US"/>
        </a:p>
      </dgm:t>
    </dgm:pt>
    <dgm:pt modelId="{85FEB0C2-887C-43AD-B0B1-42CD85F21510}" type="sibTrans" cxnId="{B3071BBE-78DB-46BA-B0CA-C2C2D54D84B4}">
      <dgm:prSet/>
      <dgm:spPr/>
      <dgm:t>
        <a:bodyPr/>
        <a:lstStyle/>
        <a:p>
          <a:endParaRPr lang="en-US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 custLinFactNeighborX="474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501650D-DFAB-4E29-BF94-3CE0A2E5FE18}" type="presOf" srcId="{EF4B07FE-C6D5-46DD-9272-27C99819186C}" destId="{47BB3358-596E-44A6-945C-DAE35E9DB7A6}" srcOrd="0" destOrd="1" presId="urn:microsoft.com/office/officeart/2005/8/layout/chevron2"/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B3071BBE-78DB-46BA-B0CA-C2C2D54D84B4}" srcId="{D2565843-40B9-4632-818B-736954872138}" destId="{EF4B07FE-C6D5-46DD-9272-27C99819186C}" srcOrd="1" destOrd="0" parTransId="{5CCDCB6A-17EB-4151-877C-56B96828ADA7}" sibTransId="{85FEB0C2-887C-43AD-B0B1-42CD85F21510}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dirty="0"/>
            <a:t>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dirty="0"/>
            <a:t>C_01.00 Szavatoló tőke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dirty="0"/>
            <a:t> Kockázati kitettségértékek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/>
            <a:t>C_03.00 Tőkemegfelelési mutatók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dirty="0"/>
            <a:t>C_04.00 Tájékoztató adatok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dirty="0"/>
            <a:t>C_06.00 Csoportszintű szavatolótőke-megfelelés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dirty="0"/>
            <a:t>hibák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82589732-E1A3-42DE-A4A3-DDC75358D953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dirty="0"/>
            <a:t>Tőkemegfelelési táblacsoportok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8CFA6FD8-D634-46A8-97BE-5C50707149E5}" type="parTrans" cxnId="{AA96C0A6-6457-49AA-AE85-A8B5912C6118}">
      <dgm:prSet/>
      <dgm:spPr/>
      <dgm:t>
        <a:bodyPr/>
        <a:lstStyle/>
        <a:p>
          <a:endParaRPr lang="hu-HU"/>
        </a:p>
      </dgm:t>
    </dgm:pt>
    <dgm:pt modelId="{DE5C2948-700A-4F01-8914-EB4E9548CCFF}" type="sibTrans" cxnId="{AA96C0A6-6457-49AA-AE85-A8B5912C6118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8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8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4D6298A3-D773-48F9-AE6C-FC6628167724}" type="pres">
      <dgm:prSet presAssocID="{82589732-E1A3-42DE-A4A3-DDC75358D953}" presName="parentLin" presStyleCnt="0"/>
      <dgm:spPr/>
    </dgm:pt>
    <dgm:pt modelId="{21401AAB-4720-4F76-B7FB-EBE52CB1A825}" type="pres">
      <dgm:prSet presAssocID="{82589732-E1A3-42DE-A4A3-DDC75358D953}" presName="parentLeftMargin" presStyleLbl="node1" presStyleIdx="0" presStyleCnt="8" custScaleX="155293" custLinFactNeighborX="-74859"/>
      <dgm:spPr/>
    </dgm:pt>
    <dgm:pt modelId="{A26DF83A-1055-48EB-8F8C-7BD32F920D9E}" type="pres">
      <dgm:prSet presAssocID="{82589732-E1A3-42DE-A4A3-DDC75358D953}" presName="parentText" presStyleLbl="node1" presStyleIdx="1" presStyleCnt="8" custScaleX="138533" custLinFactNeighborX="-68672" custLinFactNeighborY="6872">
        <dgm:presLayoutVars>
          <dgm:chMax val="0"/>
          <dgm:bulletEnabled val="1"/>
        </dgm:presLayoutVars>
      </dgm:prSet>
      <dgm:spPr/>
    </dgm:pt>
    <dgm:pt modelId="{DC40C7BF-7939-4665-8008-43D77C7998E3}" type="pres">
      <dgm:prSet presAssocID="{82589732-E1A3-42DE-A4A3-DDC75358D953}" presName="negativeSpace" presStyleCnt="0"/>
      <dgm:spPr/>
    </dgm:pt>
    <dgm:pt modelId="{03DE367B-52F5-48A5-9BAF-5642A8FA4089}" type="pres">
      <dgm:prSet presAssocID="{82589732-E1A3-42DE-A4A3-DDC75358D953}" presName="childText" presStyleLbl="conFgAcc1" presStyleIdx="1" presStyleCnt="8">
        <dgm:presLayoutVars>
          <dgm:bulletEnabled val="1"/>
        </dgm:presLayoutVars>
      </dgm:prSet>
      <dgm:spPr/>
    </dgm:pt>
    <dgm:pt modelId="{14CBC052-638B-439D-A046-B257A1FD3D97}" type="pres">
      <dgm:prSet presAssocID="{DE5C2948-700A-4F01-8914-EB4E9548CCFF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1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2" presStyleCnt="8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2" presStyleCnt="8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2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3" presStyleCnt="8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3" presStyleCnt="8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3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4" presStyleCnt="8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4" presStyleCnt="8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4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5" presStyleCnt="8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5" presStyleCnt="8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5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6" presStyleCnt="8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6" presStyleCnt="8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6" presStyleCnt="8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7" presStyleCnt="8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6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4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2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7" destOrd="0" parTransId="{557BBDEA-999F-4339-B8FB-822F86CE7FFF}" sibTransId="{66B38DB2-AEAA-41A6-ACE4-C97C924BB207}"/>
    <dgm:cxn modelId="{AA96C0A6-6457-49AA-AE85-A8B5912C6118}" srcId="{D2952556-6FC2-4D94-8ABF-52CBBF38D59F}" destId="{82589732-E1A3-42DE-A4A3-DDC75358D953}" srcOrd="1" destOrd="0" parTransId="{8CFA6FD8-D634-46A8-97BE-5C50707149E5}" sibTransId="{DE5C2948-700A-4F01-8914-EB4E9548CCFF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A07DA9B1-F983-4273-B1A3-305408704B1D}" type="presOf" srcId="{82589732-E1A3-42DE-A4A3-DDC75358D953}" destId="{A26DF83A-1055-48EB-8F8C-7BD32F920D9E}" srcOrd="1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AF7317BB-2B55-4220-8744-E182FB3D6828}" type="presOf" srcId="{82589732-E1A3-42DE-A4A3-DDC75358D953}" destId="{21401AAB-4720-4F76-B7FB-EBE52CB1A825}" srcOrd="0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3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5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E207367E-94F8-44D7-8149-4E5D21193ECB}" type="presParOf" srcId="{BBC4D113-E9FF-4C96-9160-3468AB093BC9}" destId="{4D6298A3-D773-48F9-AE6C-FC6628167724}" srcOrd="4" destOrd="0" presId="urn:microsoft.com/office/officeart/2005/8/layout/list1"/>
    <dgm:cxn modelId="{9395A649-8F1C-405C-824E-E34D60B6B706}" type="presParOf" srcId="{4D6298A3-D773-48F9-AE6C-FC6628167724}" destId="{21401AAB-4720-4F76-B7FB-EBE52CB1A825}" srcOrd="0" destOrd="0" presId="urn:microsoft.com/office/officeart/2005/8/layout/list1"/>
    <dgm:cxn modelId="{CFB97B86-260D-492D-A709-0C0954197658}" type="presParOf" srcId="{4D6298A3-D773-48F9-AE6C-FC6628167724}" destId="{A26DF83A-1055-48EB-8F8C-7BD32F920D9E}" srcOrd="1" destOrd="0" presId="urn:microsoft.com/office/officeart/2005/8/layout/list1"/>
    <dgm:cxn modelId="{5DC0E491-1A8E-4A0B-A0FB-5E1CA2AA84FE}" type="presParOf" srcId="{BBC4D113-E9FF-4C96-9160-3468AB093BC9}" destId="{DC40C7BF-7939-4665-8008-43D77C7998E3}" srcOrd="5" destOrd="0" presId="urn:microsoft.com/office/officeart/2005/8/layout/list1"/>
    <dgm:cxn modelId="{EEB01E19-04BB-41BD-954C-93FE5572FD99}" type="presParOf" srcId="{BBC4D113-E9FF-4C96-9160-3468AB093BC9}" destId="{03DE367B-52F5-48A5-9BAF-5642A8FA4089}" srcOrd="6" destOrd="0" presId="urn:microsoft.com/office/officeart/2005/8/layout/list1"/>
    <dgm:cxn modelId="{BCCF9CA4-4868-40F2-A0C4-227AEAB33AF3}" type="presParOf" srcId="{BBC4D113-E9FF-4C96-9160-3468AB093BC9}" destId="{14CBC052-638B-439D-A046-B257A1FD3D97}" srcOrd="7" destOrd="0" presId="urn:microsoft.com/office/officeart/2005/8/layout/list1"/>
    <dgm:cxn modelId="{C09DC0C4-D7EC-45E0-8AB1-B35C3D3BA72E}" type="presParOf" srcId="{BBC4D113-E9FF-4C96-9160-3468AB093BC9}" destId="{A379934A-1B83-478D-BD43-48CD29073F45}" srcOrd="8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9" destOrd="0" presId="urn:microsoft.com/office/officeart/2005/8/layout/list1"/>
    <dgm:cxn modelId="{25E1FEBF-4F57-4449-9FC0-67E1DE286BE3}" type="presParOf" srcId="{BBC4D113-E9FF-4C96-9160-3468AB093BC9}" destId="{52FD1270-611B-4F68-8216-9FB01916507D}" srcOrd="10" destOrd="0" presId="urn:microsoft.com/office/officeart/2005/8/layout/list1"/>
    <dgm:cxn modelId="{D94E2D4A-352C-4ACB-AE1F-F192FC42BA8A}" type="presParOf" srcId="{BBC4D113-E9FF-4C96-9160-3468AB093BC9}" destId="{FE11C6E5-F5CA-4630-945A-297900F254CA}" srcOrd="11" destOrd="0" presId="urn:microsoft.com/office/officeart/2005/8/layout/list1"/>
    <dgm:cxn modelId="{234E5655-410B-470F-9ACC-0908B0B4189F}" type="presParOf" srcId="{BBC4D113-E9FF-4C96-9160-3468AB093BC9}" destId="{8E72CD45-CE3B-4407-88FC-E4AF1424F326}" srcOrd="12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13" destOrd="0" presId="urn:microsoft.com/office/officeart/2005/8/layout/list1"/>
    <dgm:cxn modelId="{A2B11709-B81C-4BDD-97E0-DA7AC6AF0E37}" type="presParOf" srcId="{BBC4D113-E9FF-4C96-9160-3468AB093BC9}" destId="{36DA3E08-0B18-4271-90AC-6A553C9AFEE2}" srcOrd="14" destOrd="0" presId="urn:microsoft.com/office/officeart/2005/8/layout/list1"/>
    <dgm:cxn modelId="{00F6D683-2015-4DFD-B0D6-71DE10B06617}" type="presParOf" srcId="{BBC4D113-E9FF-4C96-9160-3468AB093BC9}" destId="{FB02916C-E4F2-4112-A51C-BE744D11998A}" srcOrd="15" destOrd="0" presId="urn:microsoft.com/office/officeart/2005/8/layout/list1"/>
    <dgm:cxn modelId="{C53EF34F-CEF0-4CFF-BE23-58A5968B9E30}" type="presParOf" srcId="{BBC4D113-E9FF-4C96-9160-3468AB093BC9}" destId="{C1B79342-92ED-4287-A1AE-07FDC8A1FFB7}" srcOrd="16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7" destOrd="0" presId="urn:microsoft.com/office/officeart/2005/8/layout/list1"/>
    <dgm:cxn modelId="{0FD52AB6-8384-4EEC-874D-F78E094484E8}" type="presParOf" srcId="{BBC4D113-E9FF-4C96-9160-3468AB093BC9}" destId="{FF75F172-2F15-4512-B9B9-19B5FE197D33}" srcOrd="18" destOrd="0" presId="urn:microsoft.com/office/officeart/2005/8/layout/list1"/>
    <dgm:cxn modelId="{6BD9BF4E-9B4B-4A04-82A3-9A76B706F530}" type="presParOf" srcId="{BBC4D113-E9FF-4C96-9160-3468AB093BC9}" destId="{C84643B7-35BD-4325-B875-EC0F2735C0F6}" srcOrd="19" destOrd="0" presId="urn:microsoft.com/office/officeart/2005/8/layout/list1"/>
    <dgm:cxn modelId="{1CDA8B19-DB61-49E2-BCB4-4BA282F450A5}" type="presParOf" srcId="{BBC4D113-E9FF-4C96-9160-3468AB093BC9}" destId="{022AA8A5-E358-4D49-ACF4-87B10BCF4704}" srcOrd="20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21" destOrd="0" presId="urn:microsoft.com/office/officeart/2005/8/layout/list1"/>
    <dgm:cxn modelId="{C87CC9DE-CB81-4536-BB0F-66C66699242A}" type="presParOf" srcId="{BBC4D113-E9FF-4C96-9160-3468AB093BC9}" destId="{67B8FB9D-D563-4A35-8772-82BF16C917BD}" srcOrd="22" destOrd="0" presId="urn:microsoft.com/office/officeart/2005/8/layout/list1"/>
    <dgm:cxn modelId="{E944AB01-CF05-4DF3-914C-FE2BE1E3D9D1}" type="presParOf" srcId="{BBC4D113-E9FF-4C96-9160-3468AB093BC9}" destId="{2F1C74CE-8867-4947-A6B1-AED63D7E4C81}" srcOrd="23" destOrd="0" presId="urn:microsoft.com/office/officeart/2005/8/layout/list1"/>
    <dgm:cxn modelId="{F0E1B2DE-09D0-4EF3-A995-ED7A1D4B0DDB}" type="presParOf" srcId="{BBC4D113-E9FF-4C96-9160-3468AB093BC9}" destId="{2CFB46FA-E89E-44BF-BBBE-83A17453CB28}" srcOrd="24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5" destOrd="0" presId="urn:microsoft.com/office/officeart/2005/8/layout/list1"/>
    <dgm:cxn modelId="{ACE8F06F-A1D3-4BB3-8EB0-18E441DB6ADF}" type="presParOf" srcId="{BBC4D113-E9FF-4C96-9160-3468AB093BC9}" destId="{74395E87-D5D8-470E-BDCB-FC012A373B3B}" srcOrd="26" destOrd="0" presId="urn:microsoft.com/office/officeart/2005/8/layout/list1"/>
    <dgm:cxn modelId="{2CF4A018-3806-4408-A43C-A6184CACB1A4}" type="presParOf" srcId="{BBC4D113-E9FF-4C96-9160-3468AB093BC9}" destId="{C19AE651-FEE7-4F3C-9DA3-33D6DB967AFA}" srcOrd="27" destOrd="0" presId="urn:microsoft.com/office/officeart/2005/8/layout/list1"/>
    <dgm:cxn modelId="{348BF934-7EC2-4D2B-96C1-38C6A9808399}" type="presParOf" srcId="{BBC4D113-E9FF-4C96-9160-3468AB093BC9}" destId="{B3A52302-CA75-4C1F-B8B2-D9CA9D31FCD3}" srcOrd="28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9" destOrd="0" presId="urn:microsoft.com/office/officeart/2005/8/layout/list1"/>
    <dgm:cxn modelId="{482B3C1F-2E0D-45E0-A327-4FAE0BB3F45C}" type="presParOf" srcId="{BBC4D113-E9FF-4C96-9160-3468AB093BC9}" destId="{718DC7A7-1043-415A-A847-AF991521901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7170" y="1845671"/>
          <a:ext cx="1047803" cy="733462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Q</a:t>
          </a:r>
          <a:r>
            <a:rPr lang="hu-HU" sz="2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&amp;</a:t>
          </a:r>
          <a:r>
            <a:rPr lang="hu-HU" sz="2100" kern="1200" dirty="0" err="1"/>
            <a:t>A</a:t>
          </a:r>
          <a:endParaRPr lang="hu-HU" sz="2100" kern="1200" dirty="0"/>
        </a:p>
      </dsp:txBody>
      <dsp:txXfrm rot="-5400000">
        <a:off x="1" y="2055231"/>
        <a:ext cx="733462" cy="314341"/>
      </dsp:txXfrm>
    </dsp:sp>
    <dsp:sp modelId="{47BB3358-596E-44A6-945C-DAE35E9DB7A6}">
      <dsp:nvSpPr>
        <dsp:cNvPr id="0" name=""/>
        <dsp:cNvSpPr/>
      </dsp:nvSpPr>
      <dsp:spPr>
        <a:xfrm rot="5400000">
          <a:off x="4104104" y="-3369068"/>
          <a:ext cx="681072" cy="7422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II. Rész  – Szavatolótőke 25 – 91. cikk</a:t>
          </a:r>
          <a:endParaRPr lang="hu-HU" sz="16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III. Rész – Tőkekövetelmények 92 – 386. cikk</a:t>
          </a:r>
          <a:endParaRPr lang="hu-HU" sz="16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33463" y="34820"/>
        <a:ext cx="7389108" cy="614578"/>
      </dsp:txXfrm>
    </dsp:sp>
    <dsp:sp modelId="{659EFBE3-3093-45A6-9559-6E404DD81FE7}">
      <dsp:nvSpPr>
        <dsp:cNvPr id="0" name=""/>
        <dsp:cNvSpPr/>
      </dsp:nvSpPr>
      <dsp:spPr>
        <a:xfrm rot="5400000">
          <a:off x="-157170" y="1001420"/>
          <a:ext cx="1047803" cy="733462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ITS</a:t>
          </a:r>
          <a:endParaRPr lang="hu-HU" sz="2100" kern="1200" dirty="0"/>
        </a:p>
      </dsp:txBody>
      <dsp:txXfrm rot="-5400000">
        <a:off x="1" y="1210980"/>
        <a:ext cx="733462" cy="314341"/>
      </dsp:txXfrm>
    </dsp:sp>
    <dsp:sp modelId="{2C8EDF7A-BC44-4DFA-87CB-523E03AE0E64}">
      <dsp:nvSpPr>
        <dsp:cNvPr id="0" name=""/>
        <dsp:cNvSpPr/>
      </dsp:nvSpPr>
      <dsp:spPr>
        <a:xfrm rot="5400000">
          <a:off x="4104104" y="-2526391"/>
          <a:ext cx="681072" cy="7422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II. Melléklet II. rész 	 1. fejezet Tőkemegfelelési áttekintés						 </a:t>
          </a:r>
          <a:r>
            <a:rPr lang="en-US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2. </a:t>
          </a:r>
          <a:r>
            <a:rPr lang="hu-HU" sz="1600" b="0" i="0" kern="1200" dirty="0">
              <a:solidFill>
                <a:schemeClr val="accent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fejezet Csoportszintű szavatolótőke-megfelelés</a:t>
          </a:r>
        </a:p>
      </dsp:txBody>
      <dsp:txXfrm rot="-5400000">
        <a:off x="733463" y="877497"/>
        <a:ext cx="7389108" cy="614578"/>
      </dsp:txXfrm>
    </dsp:sp>
    <dsp:sp modelId="{D98530F3-42A5-44DE-8B05-D28B950901E7}">
      <dsp:nvSpPr>
        <dsp:cNvPr id="0" name=""/>
        <dsp:cNvSpPr/>
      </dsp:nvSpPr>
      <dsp:spPr>
        <a:xfrm rot="5400000">
          <a:off x="-157170" y="161986"/>
          <a:ext cx="1047803" cy="733462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CRR</a:t>
          </a:r>
          <a:endParaRPr lang="hu-HU" sz="2100" kern="1200" dirty="0"/>
        </a:p>
      </dsp:txBody>
      <dsp:txXfrm rot="-5400000">
        <a:off x="1" y="371546"/>
        <a:ext cx="733462" cy="314341"/>
      </dsp:txXfrm>
    </dsp:sp>
    <dsp:sp modelId="{4FB87B0E-57C1-4E42-88B0-0263F7694D4C}">
      <dsp:nvSpPr>
        <dsp:cNvPr id="0" name=""/>
        <dsp:cNvSpPr/>
      </dsp:nvSpPr>
      <dsp:spPr>
        <a:xfrm rot="5400000">
          <a:off x="4104104" y="-1683714"/>
          <a:ext cx="681072" cy="7422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b="0" i="0" kern="1200" dirty="0">
            <a:solidFill>
              <a:schemeClr val="accent5"/>
            </a:solidFill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0" i="0" kern="1200" dirty="0">
              <a:solidFill>
                <a:srgbClr val="202653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33463" y="1720174"/>
        <a:ext cx="7389108" cy="614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30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9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</a:t>
          </a:r>
          <a:r>
            <a:rPr lang="hu-HU" sz="1500" kern="1200" dirty="0"/>
            <a:t>Jogszabályi háttér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0869"/>
        <a:ext cx="8022291" cy="399568"/>
      </dsp:txXfrm>
    </dsp:sp>
    <dsp:sp modelId="{03DE367B-52F5-48A5-9BAF-5642A8FA4089}">
      <dsp:nvSpPr>
        <dsp:cNvPr id="0" name=""/>
        <dsp:cNvSpPr/>
      </dsp:nvSpPr>
      <dsp:spPr>
        <a:xfrm>
          <a:off x="0" y="911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DF83A-1055-48EB-8F8C-7BD32F920D9E}">
      <dsp:nvSpPr>
        <dsp:cNvPr id="0" name=""/>
        <dsp:cNvSpPr/>
      </dsp:nvSpPr>
      <dsp:spPr>
        <a:xfrm>
          <a:off x="360042" y="720082"/>
          <a:ext cx="8061428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1500" kern="1200" dirty="0"/>
            <a:t>Tőkemegfelelési táblacsoportok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58" y="741698"/>
        <a:ext cx="8018196" cy="399568"/>
      </dsp:txXfrm>
    </dsp:sp>
    <dsp:sp modelId="{52FD1270-611B-4F68-8216-9FB01916507D}">
      <dsp:nvSpPr>
        <dsp:cNvPr id="0" name=""/>
        <dsp:cNvSpPr/>
      </dsp:nvSpPr>
      <dsp:spPr>
        <a:xfrm>
          <a:off x="0" y="1591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1370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</a:t>
          </a:r>
          <a:r>
            <a:rPr lang="hu-HU" sz="1500" kern="1200" dirty="0"/>
            <a:t>C_01.00 Szavatoló tőke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1391669"/>
        <a:ext cx="8022291" cy="399568"/>
      </dsp:txXfrm>
    </dsp:sp>
    <dsp:sp modelId="{36DA3E08-0B18-4271-90AC-6A553C9AFEE2}">
      <dsp:nvSpPr>
        <dsp:cNvPr id="0" name=""/>
        <dsp:cNvSpPr/>
      </dsp:nvSpPr>
      <dsp:spPr>
        <a:xfrm>
          <a:off x="0" y="22718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20504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C_02.00</a:t>
          </a:r>
          <a:r>
            <a:rPr lang="hu-HU" sz="1500" kern="1200" dirty="0"/>
            <a:t> Kockázati kitettségértékek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072069"/>
        <a:ext cx="8022291" cy="399568"/>
      </dsp:txXfrm>
    </dsp:sp>
    <dsp:sp modelId="{FF75F172-2F15-4512-B9B9-19B5FE197D33}">
      <dsp:nvSpPr>
        <dsp:cNvPr id="0" name=""/>
        <dsp:cNvSpPr/>
      </dsp:nvSpPr>
      <dsp:spPr>
        <a:xfrm>
          <a:off x="0" y="29522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308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500" kern="1200" dirty="0"/>
            <a:t>C_03.00 Tőkemegfelelési mutatók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2752469"/>
        <a:ext cx="8022291" cy="399568"/>
      </dsp:txXfrm>
    </dsp:sp>
    <dsp:sp modelId="{67B8FB9D-D563-4A35-8772-82BF16C917BD}">
      <dsp:nvSpPr>
        <dsp:cNvPr id="0" name=""/>
        <dsp:cNvSpPr/>
      </dsp:nvSpPr>
      <dsp:spPr>
        <a:xfrm>
          <a:off x="0" y="36326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4112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</a:t>
          </a:r>
          <a:r>
            <a:rPr lang="hu-HU" sz="1500" kern="1200" dirty="0"/>
            <a:t>C_04.00 Tájékoztató adatok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3432869"/>
        <a:ext cx="8022291" cy="399568"/>
      </dsp:txXfrm>
    </dsp:sp>
    <dsp:sp modelId="{74395E87-D5D8-470E-BDCB-FC012A373B3B}">
      <dsp:nvSpPr>
        <dsp:cNvPr id="0" name=""/>
        <dsp:cNvSpPr/>
      </dsp:nvSpPr>
      <dsp:spPr>
        <a:xfrm>
          <a:off x="0" y="43130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091653"/>
          <a:ext cx="8065523" cy="4428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</a:t>
          </a:r>
          <a:r>
            <a:rPr lang="hu-HU" sz="1500" kern="1200" dirty="0"/>
            <a:t>C_06.00 Csoportszintű szavatolótőke-megfelelés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113269"/>
        <a:ext cx="8022291" cy="399568"/>
      </dsp:txXfrm>
    </dsp:sp>
    <dsp:sp modelId="{718DC7A7-1043-415A-A847-AF991521901B}">
      <dsp:nvSpPr>
        <dsp:cNvPr id="0" name=""/>
        <dsp:cNvSpPr/>
      </dsp:nvSpPr>
      <dsp:spPr>
        <a:xfrm>
          <a:off x="0" y="4993453"/>
          <a:ext cx="871296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772053"/>
          <a:ext cx="8065523" cy="4428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8. Tipikus </a:t>
          </a:r>
          <a:r>
            <a:rPr lang="hu-HU" sz="1500" kern="1200" dirty="0"/>
            <a:t>hibák</a:t>
          </a:r>
          <a:endParaRPr lang="hu-HU" sz="15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1616" y="4793669"/>
        <a:ext cx="8022291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2017.05.02.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2017.05.02.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8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427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233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742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419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25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442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891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01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656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019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979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4637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hu-HU" sz="1200" b="0" i="0" dirty="0">
                <a:solidFill>
                  <a:schemeClr val="tx1"/>
                </a:solidFill>
                <a:latin typeface="+mn-lt"/>
              </a:rPr>
              <a:t>Email-ben magyarázatot kérünk a változás okára vagy felkérjük az intézményt, hogy ha megítélése szerint hiba történt, akkor javításra.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1200" b="0" i="0" dirty="0">
                <a:solidFill>
                  <a:schemeClr val="tx1"/>
                </a:solidFill>
                <a:latin typeface="+mn-lt"/>
              </a:rPr>
              <a:t>Leggyakoribb válasz: a tényleges hiba </a:t>
            </a:r>
            <a:r>
              <a:rPr lang="hu-HU" sz="1200" b="0" i="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hu-HU" sz="1200" b="0" i="0" dirty="0">
                <a:solidFill>
                  <a:schemeClr val="tx1"/>
                </a:solidFill>
                <a:latin typeface="+mn-lt"/>
              </a:rPr>
              <a:t>előző időszaki szám maradt ott vagy rossz soron jelentették az adatot.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9872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C_04.00</a:t>
            </a:r>
            <a:r>
              <a:rPr lang="hu-HU" sz="1200" b="0" i="0" kern="1200" baseline="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hu-HU" sz="1200" b="0" i="0" dirty="0">
                <a:solidFill>
                  <a:schemeClr val="accent5"/>
                </a:solidFill>
                <a:latin typeface="+mn-lt"/>
                <a:sym typeface="Wingdings" panose="05000000000000000000" pitchFamily="2" charset="2"/>
              </a:rPr>
              <a:t>Küszöbérték számításhoz (</a:t>
            </a:r>
            <a:r>
              <a:rPr lang="hu-HU" sz="1200" b="0" i="0" dirty="0" err="1">
                <a:solidFill>
                  <a:schemeClr val="accent5"/>
                </a:solidFill>
                <a:latin typeface="+mn-lt"/>
              </a:rPr>
              <a:t>ITS</a:t>
            </a:r>
            <a:r>
              <a:rPr lang="hu-HU" sz="1200" b="0" i="0" dirty="0">
                <a:solidFill>
                  <a:schemeClr val="accent5"/>
                </a:solidFill>
                <a:latin typeface="+mn-lt"/>
              </a:rPr>
              <a:t> 5. cikke a) (4))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C_04.00</a:t>
            </a:r>
            <a:r>
              <a:rPr lang="hu-HU" sz="1200" b="0" i="0" kern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– 820. sor - </a:t>
            </a:r>
            <a:r>
              <a:rPr lang="hu-HU" sz="1200" b="0" i="0" baseline="0" dirty="0">
                <a:solidFill>
                  <a:schemeClr val="tx1"/>
                </a:solidFill>
                <a:latin typeface="+mn-lt"/>
              </a:rPr>
              <a:t>Ha nincsen előírt </a:t>
            </a:r>
            <a:r>
              <a:rPr lang="hu-HU" sz="1200" b="0" i="0" baseline="0" dirty="0" err="1">
                <a:solidFill>
                  <a:schemeClr val="tx1"/>
                </a:solidFill>
                <a:latin typeface="+mn-lt"/>
              </a:rPr>
              <a:t>SREP</a:t>
            </a:r>
            <a:r>
              <a:rPr lang="hu-HU" sz="1200" b="0" i="0" baseline="0" dirty="0">
                <a:solidFill>
                  <a:schemeClr val="tx1"/>
                </a:solidFill>
                <a:latin typeface="+mn-lt"/>
              </a:rPr>
              <a:t> ráta, akkor a cella értéke nulla.</a:t>
            </a:r>
            <a:r>
              <a:rPr lang="hu-HU" sz="1200" b="0" i="0" dirty="0">
                <a:solidFill>
                  <a:schemeClr val="tx1"/>
                </a:solidFill>
                <a:latin typeface="+mn-lt"/>
              </a:rPr>
              <a:t> </a:t>
            </a:r>
            <a:endParaRPr lang="hu-HU" sz="1200" b="0" i="0" dirty="0">
              <a:solidFill>
                <a:schemeClr val="accent5"/>
              </a:solidFill>
              <a:latin typeface="+mn-lt"/>
            </a:endParaRP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163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305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749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73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08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564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83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90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63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751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93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nb.hu/letoltes/5-2017-srep-tmm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rb.europa.eu/national_policy/ccb/applicable/html/index.en.html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b.hu/penzugyi-stabilitas/makroprudencialis-politika/a-makroprudencialis-eszkoztar/a-tulzott-koncentracio-korlatozasat-szolgalo-eszkozok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b.hu/penzugyi-stabilitas/makroprudencialis-politika/a-makroprudencialis-eszkoztar/a-rendszerkockazatot-erosito-rossz-osztonzok-tompitasat-szolgalo-eszkozo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a.europa.eu/single-rule-book-qa?p_p_id=questions_and_answers_WAR_questions_and_answersportlet&amp;p_p_lifecycle=0&amp;p_p_state=normal&amp;p_p_mode=view&amp;p_p_col_id=column-1&amp;p_p_col_pos=1&amp;p_p_col_count=2&amp;_questions_and_answers_WAR_questions_and_answersportlet_jspPage=/html/questions/viewquestion.jsp&amp;_questions_and_answers_WAR_questions_and_answersportlet_viewTab=1&amp;_questions_and_answers_WAR_questions_and_answersportlet_questionId=766501&amp;_questions_and_answers_WAR_questions_and_answersportlet_statusSearch=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a.europa.eu/documents/10180/1028653/ITS+on+Supervisory+reporting.pdf/9212b4e7-37a1-4bbf-8409-2cc450d8513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eba.europa.eu/regulation-and-policy/single-rulebook/interactive-single-rulebook/-/interactive-single-rulebook/toc/504;jsessionid=4CFBD640FADFB3975FCC80513079537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405" y="332656"/>
            <a:ext cx="6630363" cy="1218045"/>
          </a:xfrm>
        </p:spPr>
        <p:txBody>
          <a:bodyPr>
            <a:normAutofit fontScale="90000"/>
          </a:bodyPr>
          <a:lstStyle/>
          <a:p>
            <a:br>
              <a:rPr lang="hu-HU" sz="3400" dirty="0">
                <a:latin typeface="+mj-lt"/>
              </a:rPr>
            </a:br>
            <a:r>
              <a:rPr lang="hu-HU" sz="3400" dirty="0">
                <a:latin typeface="+mj-lt"/>
              </a:rPr>
              <a:t>COREP táblák </a:t>
            </a:r>
            <a:br>
              <a:rPr lang="hu-HU" sz="3400" dirty="0">
                <a:latin typeface="+mj-lt"/>
              </a:rPr>
            </a:br>
            <a:r>
              <a:rPr lang="hu-HU" sz="3600" dirty="0"/>
              <a:t>Tőkemegfelelési táblacsoportok</a:t>
            </a:r>
            <a:br>
              <a:rPr lang="hu-HU" sz="3400" dirty="0">
                <a:latin typeface="+mj-lt"/>
              </a:rPr>
            </a:br>
            <a:endParaRPr lang="hu-HU" sz="3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latin typeface="+mj-lt"/>
              </a:rPr>
              <a:t>Szomorjai Péter, Kovács Beáta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404" y="1589302"/>
            <a:ext cx="6630364" cy="504056"/>
          </a:xfrm>
        </p:spPr>
        <p:txBody>
          <a:bodyPr/>
          <a:lstStyle/>
          <a:p>
            <a:r>
              <a:rPr lang="hu-HU" dirty="0">
                <a:latin typeface="+mj-lt"/>
              </a:rPr>
              <a:t>Magyar Nemzeti Bank</a:t>
            </a:r>
          </a:p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Kockázati kitettségértékek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23307060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221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dirty="0"/>
              <a:t> C_02.00 Kockázati kitettségértékek 1.</a:t>
            </a:r>
            <a:endParaRPr lang="hu-HU" sz="3200" dirty="0"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3563888" y="6356350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Tartalom helye 3"/>
          <p:cNvSpPr txBox="1">
            <a:spLocks/>
          </p:cNvSpPr>
          <p:nvPr/>
        </p:nvSpPr>
        <p:spPr>
          <a:xfrm>
            <a:off x="532783" y="1242358"/>
            <a:ext cx="8246207" cy="3980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hu-HU" sz="2400" dirty="0">
                <a:solidFill>
                  <a:schemeClr val="bg1"/>
                </a:solidFill>
                <a:latin typeface="+mj-lt"/>
              </a:rPr>
              <a:t>Táblák közötti validációs szabályok (EBA)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41033"/>
              </p:ext>
            </p:extLst>
          </p:nvPr>
        </p:nvGraphicFramePr>
        <p:xfrm>
          <a:off x="532784" y="1722481"/>
          <a:ext cx="8298482" cy="4538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4584">
                  <a:extLst>
                    <a:ext uri="{9D8B030D-6E8A-4147-A177-3AD203B41FA5}">
                      <a16:colId xmlns:a16="http://schemas.microsoft.com/office/drawing/2014/main" val="3433190206"/>
                    </a:ext>
                  </a:extLst>
                </a:gridCol>
                <a:gridCol w="758328">
                  <a:extLst>
                    <a:ext uri="{9D8B030D-6E8A-4147-A177-3AD203B41FA5}">
                      <a16:colId xmlns:a16="http://schemas.microsoft.com/office/drawing/2014/main" val="3372194239"/>
                    </a:ext>
                  </a:extLst>
                </a:gridCol>
                <a:gridCol w="4740630">
                  <a:extLst>
                    <a:ext uri="{9D8B030D-6E8A-4147-A177-3AD203B41FA5}">
                      <a16:colId xmlns:a16="http://schemas.microsoft.com/office/drawing/2014/main" val="1092480529"/>
                    </a:ext>
                  </a:extLst>
                </a:gridCol>
                <a:gridCol w="2254940">
                  <a:extLst>
                    <a:ext uri="{9D8B030D-6E8A-4147-A177-3AD203B41FA5}">
                      <a16:colId xmlns:a16="http://schemas.microsoft.com/office/drawing/2014/main" val="19350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Sor 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Koc-kázat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Kitettség értékek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Részletező</a:t>
                      </a:r>
                      <a:r>
                        <a:rPr lang="hu-HU" sz="1600" baseline="0" dirty="0"/>
                        <a:t> tábla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63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060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Hitelezési-,partner-, felhígulási és nyitva szállításokra vonatkozó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Sztenderd módszer (SA) szerinti kitettségi osztályok értékpapírosítási pozíciók nélkül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chemeClr val="accent5"/>
                          </a:solidFill>
                        </a:rPr>
                        <a:t>C_7.00.a {r010,c220,s001}</a:t>
                      </a:r>
                      <a:endParaRPr lang="pt-B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785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220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Értékpapírosítási pozíciók (SA)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C_12.00 {r010; c380}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053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IRB-módszer a nemteljesítéskori veszteségrátára (LGD) vonatkozó saját becslés és hitel-egyenértékesítési tényező (CCF) mellőzésekor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chemeClr val="accent5"/>
                          </a:solidFill>
                        </a:rPr>
                        <a:t>C_08.01.a {r010; c260; s002}</a:t>
                      </a:r>
                      <a:endParaRPr lang="pt-B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874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310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IRB-módszer a nemteljesítéskori veszteségrátára (LGD) vonatkozó saját becslés és/vagy hitel-egyenértékesítési tényező (CCF) alkalmazásakor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chemeClr val="accent5"/>
                          </a:solidFill>
                        </a:rPr>
                        <a:t>C_08.01.a {r010; c260; s001}</a:t>
                      </a:r>
                      <a:endParaRPr lang="pt-B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29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420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Részvényjellegű kitettségek (IRB)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C_10.01 {r010; c080}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96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430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Értékpapírosítási pozíciók (IRB)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C_13.00 {r010; c450}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7110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500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Elszámo-lási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Nem kereskedési könyvi elszámolási/teljesítési kockázat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C_11.00 {r010,c040}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701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510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Kereskedési könyvi elszámolási/teljesítési kockázat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C_11.00 {r070,c040}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10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3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8014"/>
            <a:ext cx="7632848" cy="7591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3200" dirty="0"/>
              <a:t>C_02.00 Kockázati kitettségértékek 2.</a:t>
            </a:r>
            <a:endParaRPr lang="hu-HU" sz="3200" dirty="0"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3563888" y="6356350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77367"/>
              </p:ext>
            </p:extLst>
          </p:nvPr>
        </p:nvGraphicFramePr>
        <p:xfrm>
          <a:off x="532783" y="1772816"/>
          <a:ext cx="8287662" cy="45478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2833">
                  <a:extLst>
                    <a:ext uri="{9D8B030D-6E8A-4147-A177-3AD203B41FA5}">
                      <a16:colId xmlns:a16="http://schemas.microsoft.com/office/drawing/2014/main" val="34331902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45841010"/>
                    </a:ext>
                  </a:extLst>
                </a:gridCol>
                <a:gridCol w="4591230">
                  <a:extLst>
                    <a:ext uri="{9D8B030D-6E8A-4147-A177-3AD203B41FA5}">
                      <a16:colId xmlns:a16="http://schemas.microsoft.com/office/drawing/2014/main" val="1092480529"/>
                    </a:ext>
                  </a:extLst>
                </a:gridCol>
                <a:gridCol w="2393519">
                  <a:extLst>
                    <a:ext uri="{9D8B030D-6E8A-4147-A177-3AD203B41FA5}">
                      <a16:colId xmlns:a16="http://schemas.microsoft.com/office/drawing/2014/main" val="19350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Sor-kód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Koc-kázat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Kitettség értékek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Részletező</a:t>
                      </a:r>
                      <a:r>
                        <a:rPr lang="hu-HU" sz="1600" baseline="0" dirty="0"/>
                        <a:t> tábla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63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540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Pozíció-, devizaárfolyam- és árukockázat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Forgalmazott, hitelviszonyt megtestesítő értékpapírok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C_18.00 {r010; c070; s001}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397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550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Részvény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C_21.00 {r010; c070; s001}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20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560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Deviza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C_22.00 {r010,c100} 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2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570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Áru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C_23.00 {r010; c070}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655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580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Pozíciókockázat, devizaárfolyam-kockázat és árukockázat belső módszer (IM) szerinti kockázati kitettségértéke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C_24.00 {r010; c130}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145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600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Működési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Működési kockázatra vonatkozó alapmutató módszere (BIA)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chemeClr val="accent5"/>
                          </a:solidFill>
                        </a:rPr>
                        <a:t>C_16.00.a {r010; c071}</a:t>
                      </a:r>
                      <a:endParaRPr lang="pt-B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856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610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Működési kockázatra vonatkozó sztenderd (STA) / alternatív sztenderd módszer (ASA)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kern="1200" dirty="0">
                          <a:solidFill>
                            <a:schemeClr val="accent5"/>
                          </a:solidFill>
                        </a:rPr>
                        <a:t>C_16.00.a {r020; c071}</a:t>
                      </a:r>
                      <a:endParaRPr lang="pt-B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69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640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Hitelértékelési korrekció teljes kockázati kitettségértéke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C_25.00 {r010,c090} 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3037456"/>
                  </a:ext>
                </a:extLst>
              </a:tr>
            </a:tbl>
          </a:graphicData>
        </a:graphic>
      </p:graphicFrame>
      <p:sp>
        <p:nvSpPr>
          <p:cNvPr id="8" name="Tartalom helye 3"/>
          <p:cNvSpPr txBox="1">
            <a:spLocks/>
          </p:cNvSpPr>
          <p:nvPr/>
        </p:nvSpPr>
        <p:spPr>
          <a:xfrm>
            <a:off x="532783" y="1242358"/>
            <a:ext cx="8287662" cy="3980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hu-HU" sz="2400" dirty="0">
                <a:solidFill>
                  <a:schemeClr val="bg1"/>
                </a:solidFill>
                <a:latin typeface="+mj-lt"/>
              </a:rPr>
              <a:t>Táblák közötti validációs szabályok (EBA)</a:t>
            </a:r>
          </a:p>
        </p:txBody>
      </p:sp>
    </p:spTree>
    <p:extLst>
      <p:ext uri="{BB962C8B-B14F-4D97-AF65-F5344CB8AC3E}">
        <p14:creationId xmlns:p14="http://schemas.microsoft.com/office/powerpoint/2010/main" val="215870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Tőkemegfelelési mutatók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59118697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667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z="3200" dirty="0"/>
              <a:t>C_03.00 Tőkemegfelelési mutatók</a:t>
            </a:r>
            <a:endParaRPr lang="en-US" sz="3200" dirty="0"/>
          </a:p>
        </p:txBody>
      </p:sp>
      <p:graphicFrame>
        <p:nvGraphicFramePr>
          <p:cNvPr id="11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054657"/>
              </p:ext>
            </p:extLst>
          </p:nvPr>
        </p:nvGraphicFramePr>
        <p:xfrm>
          <a:off x="539552" y="1196752"/>
          <a:ext cx="8136904" cy="55497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1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358">
                  <a:extLst>
                    <a:ext uri="{9D8B030D-6E8A-4147-A177-3AD203B41FA5}">
                      <a16:colId xmlns:a16="http://schemas.microsoft.com/office/drawing/2014/main" val="3253980171"/>
                    </a:ext>
                  </a:extLst>
                </a:gridCol>
                <a:gridCol w="484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93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I. és II. Pilléres tőkemegfelelés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800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800" b="1" i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972">
                <a:tc gridSpan="3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Tőkepufferek előtti megfelelés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90280"/>
                  </a:ext>
                </a:extLst>
              </a:tr>
              <a:tr h="294972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 err="1">
                          <a:solidFill>
                            <a:schemeClr val="accent5"/>
                          </a:solidFill>
                          <a:latin typeface="+mn-lt"/>
                        </a:rPr>
                        <a:t>Tőkefajtánként</a:t>
                      </a: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 részletezve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CET1 / Tier1 / Teljes tőkemegfelelés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61">
                <a:tc>
                  <a:txBody>
                    <a:bodyPr/>
                    <a:lstStyle/>
                    <a:p>
                      <a:pPr algn="just"/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I. Pilléres tőkemegfelelés</a:t>
                      </a:r>
                      <a:endParaRPr lang="hu-HU" sz="14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10.- 60. sor</a:t>
                      </a:r>
                      <a:endParaRPr lang="hu-HU" sz="1400" b="0" i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CDD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4421">
                <a:tc>
                  <a:txBody>
                    <a:bodyPr/>
                    <a:lstStyle/>
                    <a:p>
                      <a:pPr algn="just"/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II.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P</a:t>
                      </a: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illéres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tőkemegfelelés a mutató módosításával</a:t>
                      </a:r>
                      <a:endParaRPr lang="hu-HU" sz="14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70. sor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90. sor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110. sor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A tőkéből levonásra kerül a </a:t>
                      </a:r>
                      <a:r>
                        <a:rPr lang="hu-HU" sz="1400" b="0" i="0" baseline="0" dirty="0" err="1">
                          <a:solidFill>
                            <a:schemeClr val="accent5"/>
                          </a:solidFill>
                          <a:latin typeface="+mn-lt"/>
                        </a:rPr>
                        <a:t>SREP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többlet-követelmény adott tőkeelemmel teljesítendő része, a nevező az I. pilléres tőkekövetelmény.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Célérték:</a:t>
                      </a:r>
                    </a:p>
                    <a:p>
                      <a:pPr algn="just"/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- CET1 &gt; 4,5%</a:t>
                      </a:r>
                    </a:p>
                    <a:p>
                      <a:pPr algn="just"/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- Tier1 &gt; 6%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- Teljes tőkemegfelelés &gt; 8%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1" i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Változás a korábbi kitöltési rendszerhez képest!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https://www.mnb.hu/letoltes/5-2017-srep-tmm.pdf</a:t>
                      </a:r>
                      <a:endParaRPr lang="hu-HU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u-HU" sz="14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Alkalmazandó 2017.06.30-i jelentéstől.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90256"/>
                  </a:ext>
                </a:extLst>
              </a:tr>
              <a:tr h="707933">
                <a:tc>
                  <a:txBody>
                    <a:bodyPr/>
                    <a:lstStyle/>
                    <a:p>
                      <a:pPr algn="just"/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II.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P</a:t>
                      </a: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illéres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tőkemegfelelés az elvárt szint emelésével</a:t>
                      </a:r>
                      <a:endParaRPr lang="hu-HU" sz="14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CCC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80. sor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100. sor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120. sor</a:t>
                      </a:r>
                    </a:p>
                  </a:txBody>
                  <a:tcPr anchor="ctr">
                    <a:solidFill>
                      <a:srgbClr val="CCCDD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 </a:t>
                      </a:r>
                      <a:r>
                        <a:rPr lang="hu-HU" sz="1400" b="0" i="0" dirty="0" err="1">
                          <a:solidFill>
                            <a:schemeClr val="accent5"/>
                          </a:solidFill>
                          <a:latin typeface="+mn-lt"/>
                        </a:rPr>
                        <a:t>SREP</a:t>
                      </a:r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 tőkekövetelmény a tőkemegfelelési mutató elvárt szintjét emeli. A 10. 30. 50. sorban kiszámolt mutatók értékét kell a célértékekkel összehasonlítani.</a:t>
                      </a:r>
                      <a:endParaRPr lang="hu-HU" sz="1400" b="0" i="0" baseline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CC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452">
                <a:tc gridSpan="3">
                  <a:txBody>
                    <a:bodyPr/>
                    <a:lstStyle/>
                    <a:p>
                      <a:pPr algn="just"/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 cellák a </a:t>
                      </a:r>
                      <a:r>
                        <a:rPr lang="hu-HU" sz="1400" b="0" i="0" dirty="0" err="1">
                          <a:solidFill>
                            <a:schemeClr val="accent5"/>
                          </a:solidFill>
                          <a:latin typeface="+mn-lt"/>
                        </a:rPr>
                        <a:t>COREP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többi részéből egyértelműen </a:t>
                      </a:r>
                      <a:r>
                        <a:rPr lang="hu-HU" sz="1400" b="0" i="0" baseline="0" dirty="0" err="1">
                          <a:solidFill>
                            <a:schemeClr val="accent5"/>
                          </a:solidFill>
                          <a:latin typeface="+mn-lt"/>
                        </a:rPr>
                        <a:t>számolhatóak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. A legtöbb helyen kötelező egyezőség is fennáll!</a:t>
                      </a:r>
                      <a:endParaRPr lang="hu-HU" sz="14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hu-H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21164"/>
                  </a:ext>
                </a:extLst>
              </a:tr>
              <a:tr h="575495">
                <a:tc gridSpan="3">
                  <a:txBody>
                    <a:bodyPr/>
                    <a:lstStyle/>
                    <a:p>
                      <a:pPr algn="just"/>
                      <a:r>
                        <a:rPr lang="hu-HU" sz="14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Ahol nincs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egyedi szintű </a:t>
                      </a:r>
                      <a:r>
                        <a:rPr lang="hu-HU" sz="1400" b="0" i="0" baseline="0" dirty="0" err="1">
                          <a:solidFill>
                            <a:schemeClr val="accent5"/>
                          </a:solidFill>
                          <a:latin typeface="+mn-lt"/>
                        </a:rPr>
                        <a:t>SREP</a:t>
                      </a:r>
                      <a:r>
                        <a:rPr lang="hu-HU" sz="14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előírás, ott az egyedi jelentésben nem kell a vonatkozó cellákat tölteni.</a:t>
                      </a:r>
                      <a:endParaRPr lang="hu-HU" sz="14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6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9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Tájékoztató adatok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78881389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5264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/>
              <a:t>C_04.00 Tájékoztató adatok – Tőkepufferek 1.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6037"/>
              </p:ext>
            </p:extLst>
          </p:nvPr>
        </p:nvGraphicFramePr>
        <p:xfrm>
          <a:off x="323528" y="1196752"/>
          <a:ext cx="8424936" cy="45832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7225">
                  <a:extLst>
                    <a:ext uri="{9D8B030D-6E8A-4147-A177-3AD203B41FA5}">
                      <a16:colId xmlns:a16="http://schemas.microsoft.com/office/drawing/2014/main" val="4287045978"/>
                    </a:ext>
                  </a:extLst>
                </a:gridCol>
                <a:gridCol w="7697711">
                  <a:extLst>
                    <a:ext uri="{9D8B030D-6E8A-4147-A177-3AD203B41FA5}">
                      <a16:colId xmlns:a16="http://schemas.microsoft.com/office/drawing/2014/main" val="4182488673"/>
                    </a:ext>
                  </a:extLst>
                </a:gridCol>
              </a:tblGrid>
              <a:tr h="66475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Sor-</a:t>
                      </a:r>
                    </a:p>
                    <a:p>
                      <a:pPr algn="ctr"/>
                      <a:r>
                        <a:rPr lang="hu-HU" sz="1600" dirty="0"/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Tartalma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383893"/>
                  </a:ext>
                </a:extLst>
              </a:tr>
              <a:tr h="1486945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740.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Kombinált tőkepuffer: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Nominális értéket kell jelenteni,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jelenlegi specifikációk szerint a tőkepufferek </a:t>
                      </a: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összeadandóak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,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Az I. és II. Pilléres tőkekövetelményen felül teljesítendő.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70400"/>
                  </a:ext>
                </a:extLst>
              </a:tr>
              <a:tr h="1486945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750.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Tőkefenntartási puffer: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I. Pilléres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RWA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* 2,5% 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None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(2017-ben 1,25%, 2018-ban 1,875%;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CDR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IV 160. cikk,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Hpt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298.§)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Egyedi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és konszolidált szinten is teljesítendő.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03397"/>
                  </a:ext>
                </a:extLst>
              </a:tr>
              <a:tr h="944647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760.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A tagállamok szintjén azonosított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</a:rPr>
                        <a:t>makroprudenciális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 vagy rendszerkockázatokra képzett fenntartási puffer: 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rgbClr val="FF0000"/>
                          </a:solidFill>
                          <a:effectLst/>
                        </a:rPr>
                        <a:t>Jelenleg ilyen nincs</a:t>
                      </a:r>
                      <a:r>
                        <a:rPr lang="hu-HU" sz="1600" b="1" kern="1200" baseline="0" dirty="0">
                          <a:solidFill>
                            <a:srgbClr val="FF0000"/>
                          </a:solidFill>
                          <a:effectLst/>
                        </a:rPr>
                        <a:t> Magyarországon!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384022"/>
                  </a:ext>
                </a:extLst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6262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C_04.00 Tájékoztató adatok – Tőkepufferek 2.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930700"/>
              </p:ext>
            </p:extLst>
          </p:nvPr>
        </p:nvGraphicFramePr>
        <p:xfrm>
          <a:off x="251520" y="1212918"/>
          <a:ext cx="8568952" cy="47363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9655">
                  <a:extLst>
                    <a:ext uri="{9D8B030D-6E8A-4147-A177-3AD203B41FA5}">
                      <a16:colId xmlns:a16="http://schemas.microsoft.com/office/drawing/2014/main" val="4287045978"/>
                    </a:ext>
                  </a:extLst>
                </a:gridCol>
                <a:gridCol w="7829297">
                  <a:extLst>
                    <a:ext uri="{9D8B030D-6E8A-4147-A177-3AD203B41FA5}">
                      <a16:colId xmlns:a16="http://schemas.microsoft.com/office/drawing/2014/main" val="4182488673"/>
                    </a:ext>
                  </a:extLst>
                </a:gridCol>
              </a:tblGrid>
              <a:tr h="63716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Sor-</a:t>
                      </a:r>
                    </a:p>
                    <a:p>
                      <a:pPr algn="ctr"/>
                      <a:r>
                        <a:rPr lang="hu-HU" sz="1600" dirty="0"/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Tartalma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383893"/>
                  </a:ext>
                </a:extLst>
              </a:tr>
              <a:tr h="4099196">
                <a:tc>
                  <a:txBody>
                    <a:bodyPr/>
                    <a:lstStyle/>
                    <a:p>
                      <a:pPr algn="just"/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770.</a:t>
                      </a:r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Intézményspecifikus </a:t>
                      </a:r>
                      <a:r>
                        <a:rPr lang="hu-HU" sz="1600" b="1" kern="1200" dirty="0" err="1">
                          <a:solidFill>
                            <a:schemeClr val="accent5"/>
                          </a:solidFill>
                        </a:rPr>
                        <a:t>anticiklikus</a:t>
                      </a: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 tőkepuffer: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</a:endParaRP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I. Pilléres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RWA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* Anticiklikus pufferráták súlyozott átlaga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Súlyok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                  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C_09.04 táblából (Új tábla 2017-től!)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Egyedi és konszolidált szinten is teljesítendő.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EGT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országok rátái:</a:t>
                      </a:r>
                    </a:p>
                    <a:p>
                      <a:pPr marL="0" lv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kern="1200" baseline="0" dirty="0">
                          <a:hlinkClick r:id="rId2"/>
                        </a:rPr>
                        <a:t>https://www.esrb.europa.eu/national_policy/ccb/applicable/html/index.en.html</a:t>
                      </a:r>
                      <a:endParaRPr lang="hu-HU" sz="1600" kern="1200" baseline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Harmadik országok rátái nincsenek összegyűjtve. Az intézménynek minden egyes ország esetében a következő hierarchia mentén kell vizsgálnia a hatóságokat, amíg valamelyik nem határoz meg rátát:</a:t>
                      </a:r>
                    </a:p>
                    <a:p>
                      <a:pPr marL="1800000" indent="0" algn="just">
                        <a:buFont typeface="Arial" panose="020B0604020202020204" pitchFamily="34" charset="0"/>
                        <a:buNone/>
                        <a:tabLst>
                          <a:tab pos="1787525" algn="l"/>
                        </a:tabLs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1) MNB, </a:t>
                      </a:r>
                    </a:p>
                    <a:p>
                      <a:pPr marL="1800000" indent="0" algn="just">
                        <a:buFont typeface="Arial" panose="020B0604020202020204" pitchFamily="34" charset="0"/>
                        <a:buNone/>
                        <a:tabLst>
                          <a:tab pos="1787525" algn="l"/>
                        </a:tabLs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2)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ESRB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,</a:t>
                      </a:r>
                    </a:p>
                    <a:p>
                      <a:pPr marL="1800000" indent="0" algn="just">
                        <a:buFont typeface="Arial" panose="020B0604020202020204" pitchFamily="34" charset="0"/>
                        <a:buNone/>
                        <a:tabLst>
                          <a:tab pos="1787525" algn="l"/>
                        </a:tabLs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3) adott ország hatósága, </a:t>
                      </a:r>
                    </a:p>
                    <a:p>
                      <a:pPr marL="180000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>
                          <a:tab pos="1787525" algn="l"/>
                        </a:tabLs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4)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03397"/>
                  </a:ext>
                </a:extLst>
              </a:tr>
            </a:tbl>
          </a:graphicData>
        </a:graphic>
      </p:graphicFrame>
      <p:sp>
        <p:nvSpPr>
          <p:cNvPr id="10" name="Nyíl: jobbra mutató 9"/>
          <p:cNvSpPr/>
          <p:nvPr/>
        </p:nvSpPr>
        <p:spPr>
          <a:xfrm>
            <a:off x="2267744" y="256490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72179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r>
              <a:rPr lang="hu-HU" sz="3200" dirty="0"/>
              <a:t>C_04.00 Tájékoztató adatok – Tőkepufferek 3.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767080"/>
              </p:ext>
            </p:extLst>
          </p:nvPr>
        </p:nvGraphicFramePr>
        <p:xfrm>
          <a:off x="339570" y="1196752"/>
          <a:ext cx="8408894" cy="48856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5839">
                  <a:extLst>
                    <a:ext uri="{9D8B030D-6E8A-4147-A177-3AD203B41FA5}">
                      <a16:colId xmlns:a16="http://schemas.microsoft.com/office/drawing/2014/main" val="4287045978"/>
                    </a:ext>
                  </a:extLst>
                </a:gridCol>
                <a:gridCol w="7683055">
                  <a:extLst>
                    <a:ext uri="{9D8B030D-6E8A-4147-A177-3AD203B41FA5}">
                      <a16:colId xmlns:a16="http://schemas.microsoft.com/office/drawing/2014/main" val="4182488673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Sor-</a:t>
                      </a:r>
                    </a:p>
                    <a:p>
                      <a:pPr algn="ctr"/>
                      <a:r>
                        <a:rPr lang="hu-HU" sz="1600" dirty="0"/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Tartalma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383893"/>
                  </a:ext>
                </a:extLst>
              </a:tr>
              <a:tr h="3178289"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780.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Rendszerkockázati tőkepuffer: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I. Pilléres </a:t>
                      </a:r>
                      <a:r>
                        <a:rPr lang="hu-HU" sz="1600" kern="1200" baseline="0" dirty="0" err="1">
                          <a:solidFill>
                            <a:schemeClr val="accent5"/>
                          </a:solidFill>
                        </a:rPr>
                        <a:t>RWA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 a belföldi kitettségekre * Egyedi pufferráta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A ráta jelenleg 0, de az érintett hitelintézetek határozatot fognak kapni, ami alapján július 1-től szükséges teljesíteni a puffert.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Jelenleg, ahol konszolidált szinten is van tőkepuffer, ott nem szükséges az egyedi szintű teljesítése.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Az MNB-nek nagy mozgástere van az eszköz alkalmazásában, az aktuális specifikációt ismertettük.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kern="1200" baseline="0" dirty="0">
                          <a:hlinkClick r:id="rId2"/>
                        </a:rPr>
                        <a:t>https://www.mnb.hu/penzugyi-stabilitas/makroprudencialis-politika/a-makroprudencialis-eszkoztar/a-tulzott-koncentracio-korlatozasat-szolgalo-eszkozok</a:t>
                      </a:r>
                      <a:endParaRPr lang="hu-HU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31603"/>
                  </a:ext>
                </a:extLst>
              </a:tr>
              <a:tr h="944591"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800.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Globálisan</a:t>
                      </a: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 rendszerszinten jelentős intézményekre vonatkozó tőke</a:t>
                      </a: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puffer: 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rgbClr val="FF0000"/>
                          </a:solidFill>
                          <a:effectLst/>
                        </a:rPr>
                        <a:t>Jelenleg ilyen nincs</a:t>
                      </a:r>
                      <a:r>
                        <a:rPr lang="hu-HU" sz="1600" b="1" kern="1200" baseline="0" dirty="0">
                          <a:solidFill>
                            <a:srgbClr val="FF0000"/>
                          </a:solidFill>
                          <a:effectLst/>
                        </a:rPr>
                        <a:t> Magyarországon!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562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57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r>
              <a:rPr lang="hu-HU" sz="3200" dirty="0"/>
              <a:t>C_04.00 Tájékoztató adatok – Tőkepufferek 4.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95230"/>
              </p:ext>
            </p:extLst>
          </p:nvPr>
        </p:nvGraphicFramePr>
        <p:xfrm>
          <a:off x="339570" y="1196752"/>
          <a:ext cx="8552910" cy="4824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8270">
                  <a:extLst>
                    <a:ext uri="{9D8B030D-6E8A-4147-A177-3AD203B41FA5}">
                      <a16:colId xmlns:a16="http://schemas.microsoft.com/office/drawing/2014/main" val="4287045978"/>
                    </a:ext>
                  </a:extLst>
                </a:gridCol>
                <a:gridCol w="7814640">
                  <a:extLst>
                    <a:ext uri="{9D8B030D-6E8A-4147-A177-3AD203B41FA5}">
                      <a16:colId xmlns:a16="http://schemas.microsoft.com/office/drawing/2014/main" val="4182488673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Sor-</a:t>
                      </a:r>
                    </a:p>
                    <a:p>
                      <a:pPr algn="ctr"/>
                      <a:r>
                        <a:rPr lang="hu-HU" sz="1600" dirty="0"/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Tartalma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383893"/>
                  </a:ext>
                </a:extLst>
              </a:tr>
              <a:tr h="2157184"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810.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accent5"/>
                          </a:solidFill>
                        </a:rPr>
                        <a:t>Egyéb</a:t>
                      </a: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 rendszerszinten jelentős intézményekre vonatkozó tőkepuffer: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</a:endParaRP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I. Pilléres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RWA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* Egyedi pufferráta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Jelenleg, ahol konszolidált szinten is van tőkepuffer, ott nem szükséges az egyedi szintű teljesítése.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kern="1200" baseline="0" dirty="0">
                          <a:hlinkClick r:id="rId2"/>
                        </a:rPr>
                        <a:t>https://www.mnb.hu/penzugyi-stabilitas/makroprudencialis-politika/a-makroprudencialis-eszkoztar/a-rendszerkockazatot-erosito-rossz-osztonzok-tompitasat-szolgalo-eszkozok</a:t>
                      </a:r>
                      <a:endParaRPr lang="hu-H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8071216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820.</a:t>
                      </a:r>
                    </a:p>
                    <a:p>
                      <a:pPr algn="just"/>
                      <a:endParaRPr lang="hu-HU" sz="1600" b="0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II.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 Pilléres tőkemegfelelés: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I. Pilléres tőkekövetelmény *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MNB által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megállapított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SREP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szorzó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A vonatkozó időpontban érvényes 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effectLst/>
                        </a:rPr>
                        <a:t>SREP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 szorzót kell alkalmazni, (visszamenőleges javításoknál fordult elő, hogy az aktuálisat használták a vonatkozás időpontjában érvényes helyett)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1" kern="1200" dirty="0">
                          <a:solidFill>
                            <a:schemeClr val="accent5"/>
                          </a:solidFill>
                          <a:effectLst/>
                        </a:rPr>
                        <a:t>Teljesítése a tőkepufferek nélkül értendő!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4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25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04738875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Tőkemegfelelés ellenőrzése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31401"/>
              </p:ext>
            </p:extLst>
          </p:nvPr>
        </p:nvGraphicFramePr>
        <p:xfrm>
          <a:off x="323528" y="1284504"/>
          <a:ext cx="8496943" cy="53100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08691">
                  <a:extLst>
                    <a:ext uri="{9D8B030D-6E8A-4147-A177-3AD203B41FA5}">
                      <a16:colId xmlns:a16="http://schemas.microsoft.com/office/drawing/2014/main" val="344993051"/>
                    </a:ext>
                  </a:extLst>
                </a:gridCol>
                <a:gridCol w="357062">
                  <a:extLst>
                    <a:ext uri="{9D8B030D-6E8A-4147-A177-3AD203B41FA5}">
                      <a16:colId xmlns:a16="http://schemas.microsoft.com/office/drawing/2014/main" val="119100986"/>
                    </a:ext>
                  </a:extLst>
                </a:gridCol>
                <a:gridCol w="3290831">
                  <a:extLst>
                    <a:ext uri="{9D8B030D-6E8A-4147-A177-3AD203B41FA5}">
                      <a16:colId xmlns:a16="http://schemas.microsoft.com/office/drawing/2014/main" val="33893741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55327976"/>
                    </a:ext>
                  </a:extLst>
                </a:gridCol>
                <a:gridCol w="2592287">
                  <a:extLst>
                    <a:ext uri="{9D8B030D-6E8A-4147-A177-3AD203B41FA5}">
                      <a16:colId xmlns:a16="http://schemas.microsoft.com/office/drawing/2014/main" val="2147941298"/>
                    </a:ext>
                  </a:extLst>
                </a:gridCol>
              </a:tblGrid>
              <a:tr h="4319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Ellenőrzési</a:t>
                      </a:r>
                      <a:r>
                        <a:rPr lang="hu-HU" sz="1600" baseline="0" dirty="0">
                          <a:effectLst/>
                        </a:rPr>
                        <a:t> szabályok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974881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CET1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I.+II. pilléres kitettségérték*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4,50%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Kombinált tőkepuffer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03026409"/>
                  </a:ext>
                </a:extLst>
              </a:tr>
              <a:tr h="57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C_01.00020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(C_02.00010 + C_04.00820/8%)*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4,50%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C_04.00740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221310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C_03.00010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C_03.00080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60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C_04.00740/C_02.00010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7455750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endParaRPr lang="hu-HU" sz="16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60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49808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AT1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I.+II. pilléres kitettségérték*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6,00%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effectLst/>
                        </a:rPr>
                        <a:t>+ Kombinált tőkepuffer</a:t>
                      </a:r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9864127"/>
                  </a:ext>
                </a:extLst>
              </a:tr>
              <a:tr h="57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C_01.00015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(C_02.00010 + C_04.00820/8%)*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6,00%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C_04.00740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903995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C_03.00030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C_03.00100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60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C_04.00740/C_02.00010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0272969"/>
                  </a:ext>
                </a:extLst>
              </a:tr>
              <a:tr h="290878">
                <a:tc>
                  <a:txBody>
                    <a:bodyPr/>
                    <a:lstStyle/>
                    <a:p>
                      <a:endParaRPr lang="hu-HU" sz="16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91400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Szavatoló tőke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I.+II. pilléres kitettségérték*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8,00%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Kombinált tőkepuffer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17875244"/>
                  </a:ext>
                </a:extLst>
              </a:tr>
              <a:tr h="57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C_01.00010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effectLst/>
                        </a:rPr>
                        <a:t>(C_02.00010 + C_04.00820/8%)*</a:t>
                      </a:r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8,00%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+ C_04.00740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85100810"/>
                  </a:ext>
                </a:extLst>
              </a:tr>
              <a:tr h="43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C_03.00050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&gt;=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accent5"/>
                          </a:solidFill>
                          <a:effectLst/>
                        </a:rPr>
                        <a:t>C_03.00120</a:t>
                      </a:r>
                      <a:endParaRPr lang="hu-HU" sz="160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hu-HU" sz="1600">
                        <a:solidFill>
                          <a:schemeClr val="accent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effectLst/>
                        </a:rPr>
                        <a:t>+ C_04.00740/C_02.00010</a:t>
                      </a:r>
                      <a:endParaRPr lang="hu-HU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661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884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Csoportszintű szavatolótőke-megfelelés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00788938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649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759189"/>
          </a:xfrm>
        </p:spPr>
        <p:txBody>
          <a:bodyPr>
            <a:noAutofit/>
          </a:bodyPr>
          <a:lstStyle/>
          <a:p>
            <a:r>
              <a:rPr lang="hu-HU" sz="2800" dirty="0">
                <a:latin typeface="+mj-lt"/>
              </a:rPr>
              <a:t>C_06.00 Csoportszintű szavatolótőke-megfelelés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13663" cy="49685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u="sng" dirty="0"/>
              <a:t>Követendő alapelv:</a:t>
            </a:r>
            <a:r>
              <a:rPr lang="hu-HU" sz="2000" b="1" dirty="0"/>
              <a:t> </a:t>
            </a:r>
            <a:r>
              <a:rPr lang="hu-HU" sz="2000" dirty="0"/>
              <a:t> Mind a kockázatok, mind a szavatoló tőke szempontjából egységes módon kell </a:t>
            </a:r>
            <a:r>
              <a:rPr lang="hu-HU" sz="2000" b="1" dirty="0"/>
              <a:t>kiküszöbölni</a:t>
            </a:r>
            <a:r>
              <a:rPr lang="hu-HU" sz="2000" dirty="0"/>
              <a:t> az azonos csoporton belüli kölcsönös kitettségeket.</a:t>
            </a:r>
            <a:endParaRPr lang="hu-HU" sz="20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>
                <a:solidFill>
                  <a:srgbClr val="FF0000"/>
                </a:solidFill>
              </a:rPr>
              <a:t>(</a:t>
            </a:r>
            <a:r>
              <a:rPr lang="hu-HU" sz="2000" i="1" dirty="0">
                <a:solidFill>
                  <a:srgbClr val="FF0000"/>
                </a:solidFill>
              </a:rPr>
              <a:t>Nem minden esetben van közvetlen kapcsolat a C_01.00, C_02.00 táblákkal</a:t>
            </a:r>
            <a:r>
              <a:rPr lang="hu-HU" sz="2000" dirty="0">
                <a:solidFill>
                  <a:srgbClr val="FF0000"/>
                </a:solidFill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u="sng" dirty="0"/>
              <a:t>Küszöbérték</a:t>
            </a:r>
            <a:r>
              <a:rPr lang="hu-HU" sz="2000" u="sng" dirty="0"/>
              <a:t>:</a:t>
            </a:r>
            <a:r>
              <a:rPr lang="hu-HU" sz="2000" dirty="0"/>
              <a:t> Az intézmény egy szervezetnek a teljes kockázati kitettségértékhez való hozzájárulásáról </a:t>
            </a:r>
            <a:r>
              <a:rPr lang="hu-HU" sz="2000" b="1" dirty="0"/>
              <a:t>adatot szolgáltat akkor</a:t>
            </a:r>
            <a:r>
              <a:rPr lang="hu-HU" sz="2000" dirty="0"/>
              <a:t>, ha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/>
              <a:t>a szervezet teljes kockázati kitettségértéke </a:t>
            </a:r>
            <a:r>
              <a:rPr lang="hu-HU" sz="2000" b="1" dirty="0"/>
              <a:t>&gt;</a:t>
            </a:r>
            <a:r>
              <a:rPr lang="hu-HU" sz="2000" dirty="0"/>
              <a:t> a csoport teljes kockázati kitettségértékének 1 %-a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/>
              <a:t>vagy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/>
              <a:t>a szervezet teljes szavatoló tőkéje </a:t>
            </a:r>
            <a:r>
              <a:rPr lang="hu-HU" sz="2000" b="1" dirty="0"/>
              <a:t>&gt;</a:t>
            </a:r>
            <a:r>
              <a:rPr lang="hu-HU" sz="2000" dirty="0"/>
              <a:t> a csoport teljes szavatoló tőkéjének 1 %-a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u="sng" dirty="0"/>
              <a:t>Nem alkalmazható:</a:t>
            </a:r>
            <a:r>
              <a:rPr lang="hu-HU" sz="2000" dirty="0"/>
              <a:t> Olyan leányvállalatok vagy alcsoportok esetében, amelyek kisebbségi részesedés vagy a szavatolótőke részét képező, az AT1 tőkébe vagy T2 tőkébe beszámítható instrumentumok formájában szavatoló tőkét bocsátanak a csoport rendelkezésére</a:t>
            </a:r>
            <a:endParaRPr lang="hu-HU" sz="2000" dirty="0">
              <a:highlight>
                <a:srgbClr val="FFFF00"/>
              </a:highligh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532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05895"/>
              </p:ext>
            </p:extLst>
          </p:nvPr>
        </p:nvGraphicFramePr>
        <p:xfrm>
          <a:off x="251520" y="1215089"/>
          <a:ext cx="8640960" cy="53102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0002">
                  <a:extLst>
                    <a:ext uri="{9D8B030D-6E8A-4147-A177-3AD203B41FA5}">
                      <a16:colId xmlns:a16="http://schemas.microsoft.com/office/drawing/2014/main" val="1746257923"/>
                    </a:ext>
                  </a:extLst>
                </a:gridCol>
                <a:gridCol w="7590958">
                  <a:extLst>
                    <a:ext uri="{9D8B030D-6E8A-4147-A177-3AD203B41FA5}">
                      <a16:colId xmlns:a16="http://schemas.microsoft.com/office/drawing/2014/main" val="1667789713"/>
                    </a:ext>
                  </a:extLst>
                </a:gridCol>
              </a:tblGrid>
              <a:tr h="356455"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/>
                        <a:t>Oszlop-</a:t>
                      </a:r>
                    </a:p>
                    <a:p>
                      <a:pPr algn="ctr"/>
                      <a:r>
                        <a:rPr lang="hu-HU" sz="1600" kern="1200" dirty="0"/>
                        <a:t>kód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Részletes információk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59848168"/>
                  </a:ext>
                </a:extLst>
              </a:tr>
              <a:tr h="874936">
                <a:tc>
                  <a:txBody>
                    <a:bodyPr/>
                    <a:lstStyle/>
                    <a:p>
                      <a:pPr algn="just"/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C_06.01 tábla: a C_06.02 tábla 250-480 oszlopainak összesítése.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Hatókör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 : 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a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konszolidációs körbe bevont valamennyi szervezet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               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 ezen belül az adatot szolgáltató intézmény</a:t>
                      </a:r>
                      <a:endParaRPr lang="hu-HU" sz="1600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075997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C_06.02 tábla tartalmazza 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részletes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 adatokat, 4 részből áll: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26173"/>
                  </a:ext>
                </a:extLst>
              </a:tr>
              <a:tr h="615696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010-060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konszolidáció körébe bevont szervezetek (010-060)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alapadatai (megnevezés, intézmény-e, konszolidáció módja, részesedés)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32917"/>
                  </a:ext>
                </a:extLst>
              </a:tr>
              <a:tr h="19118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070-240</a:t>
                      </a:r>
                    </a:p>
                    <a:p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Hitel- és egyéb szabályozott pénzügyi vállalkozások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-  egyedi alapon ténylegesen konkrét tőkemegfelelési követelmények hatálya alatt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vannak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Részletes információk :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szavatolótőke-követelményekről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és a 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tőkemegfeleléshez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szükséges szavatoló tőke mértékéről.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részesedések arányos konszolidálása esetében az adatok az adott arányos összegeknek felelnek meg.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122892"/>
                  </a:ext>
                </a:extLst>
              </a:tr>
              <a:tr h="615696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250-400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Az egyes szervezeteknek a csoportszintű szavatolótőke-megfeleléshez való hozzájárulásával kapcsolatos információk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994"/>
                  </a:ext>
                </a:extLst>
              </a:tr>
              <a:tr h="356455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410-480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tőkepufferekkel kapcsolatos információk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16999"/>
                  </a:ext>
                </a:extLst>
              </a:tr>
            </a:tbl>
          </a:graphicData>
        </a:graphic>
      </p:graphicFrame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759189"/>
          </a:xfrm>
        </p:spPr>
        <p:txBody>
          <a:bodyPr>
            <a:noAutofit/>
          </a:bodyPr>
          <a:lstStyle/>
          <a:p>
            <a:r>
              <a:rPr lang="hu-HU" sz="2800" dirty="0">
                <a:latin typeface="+mj-lt"/>
              </a:rPr>
              <a:t>C_06.00 Csoportszintű szavatolótőke-megfelelés 2.</a:t>
            </a:r>
          </a:p>
        </p:txBody>
      </p:sp>
    </p:spTree>
    <p:extLst>
      <p:ext uri="{BB962C8B-B14F-4D97-AF65-F5344CB8AC3E}">
        <p14:creationId xmlns:p14="http://schemas.microsoft.com/office/powerpoint/2010/main" val="861962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323119"/>
              </p:ext>
            </p:extLst>
          </p:nvPr>
        </p:nvGraphicFramePr>
        <p:xfrm>
          <a:off x="539552" y="1268760"/>
          <a:ext cx="8208912" cy="48526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746257923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1667789713"/>
                    </a:ext>
                  </a:extLst>
                </a:gridCol>
              </a:tblGrid>
              <a:tr h="407019"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/>
                        <a:t>Oszlop-</a:t>
                      </a:r>
                    </a:p>
                    <a:p>
                      <a:pPr algn="ctr"/>
                      <a:r>
                        <a:rPr lang="hu-HU" sz="1600" kern="1200" dirty="0"/>
                        <a:t>kód</a:t>
                      </a:r>
                      <a:endParaRPr lang="hu-HU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/>
                        <a:t>Kiegészítés az</a:t>
                      </a:r>
                      <a:r>
                        <a:rPr lang="hu-HU" sz="1600" kern="1200" baseline="0" dirty="0"/>
                        <a:t> egyéb szervezetekhez</a:t>
                      </a:r>
                      <a:endParaRPr lang="hu-HU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8217671"/>
                  </a:ext>
                </a:extLst>
              </a:tr>
              <a:tr h="1689524">
                <a:tc>
                  <a:txBody>
                    <a:bodyPr/>
                    <a:lstStyle/>
                    <a:p>
                      <a:pPr algn="just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300-400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Egy szervezet számára az adatszolgáltató intézmény körébe vont egyéb szervezetek által biztosított szavatoló tőke nem vehető figyelembe.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Az oszlopban kizárólag a csoport szavatoló tőkéjéhez való nettó hozzájárulás, vagyis főként a harmadik felektől és a felhalmozott tartalékokból származó szavatoló tőke adható meg. 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hlinkClick r:id="rId3"/>
                        </a:rPr>
                        <a:t>Q</a:t>
                      </a:r>
                      <a:r>
                        <a:rPr lang="hu-HU" sz="1600" b="0" i="0" kern="1200" dirty="0" err="1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&amp;</a:t>
                      </a:r>
                      <a:r>
                        <a:rPr lang="hu-HU" sz="1600" kern="1200" dirty="0" err="1">
                          <a:solidFill>
                            <a:schemeClr val="accent5"/>
                          </a:solidFill>
                          <a:hlinkClick r:id="rId3"/>
                        </a:rPr>
                        <a:t>A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  <a:hlinkClick r:id="rId3"/>
                        </a:rPr>
                        <a:t> 1396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994"/>
                  </a:ext>
                </a:extLst>
              </a:tr>
              <a:tr h="629430">
                <a:tc>
                  <a:txBody>
                    <a:bodyPr/>
                    <a:lstStyle/>
                    <a:p>
                      <a:pPr marL="0" algn="just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300–350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Azon konszolidált szervezetek esetében kell kitölteni, amelyek a szavatoló tőkéhez kisebbségi részesedéssel járulnak hozzá (CRR 81.cikk).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23552"/>
                  </a:ext>
                </a:extLst>
              </a:tr>
              <a:tr h="1954547">
                <a:tc>
                  <a:txBody>
                    <a:bodyPr/>
                    <a:lstStyle/>
                    <a:p>
                      <a:pPr marL="0" algn="just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360–400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Valamennyi olyan </a:t>
                      </a:r>
                      <a:r>
                        <a:rPr lang="hu-HU" sz="1600" u="sng" kern="1200" dirty="0">
                          <a:solidFill>
                            <a:schemeClr val="accent5"/>
                          </a:solidFill>
                        </a:rPr>
                        <a:t>egyéb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 szervezet adatai, amelyek a konszolidált szavatoló tőkéhez hozzájárulnak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rgbClr val="FF0000"/>
                          </a:solidFill>
                        </a:rPr>
                        <a:t>! Változás</a:t>
                      </a:r>
                      <a:r>
                        <a:rPr lang="hu-HU" sz="1600" b="1" kern="1200" baseline="0" dirty="0">
                          <a:solidFill>
                            <a:srgbClr val="FF0000"/>
                          </a:solidFill>
                        </a:rPr>
                        <a:t> !</a:t>
                      </a:r>
                      <a:endParaRPr lang="hu-HU" sz="1600" b="1" kern="1200" dirty="0">
                        <a:solidFill>
                          <a:srgbClr val="FF0000"/>
                        </a:solidFill>
                      </a:endParaRP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Valamennyi olyan szervezet adatai, amelyek a konszolidált szavatoló tőkéhez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 hozzájárulnak</a:t>
                      </a:r>
                      <a:endParaRPr lang="hu-HU" sz="1600" kern="1200" dirty="0">
                        <a:solidFill>
                          <a:schemeClr val="accent5"/>
                        </a:solidFill>
                      </a:endParaRPr>
                    </a:p>
                    <a:p>
                      <a:pPr marL="628650" marR="0" lvl="1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konszolidált szervezetek kisebbségi részesedése</a:t>
                      </a:r>
                    </a:p>
                    <a:p>
                      <a:pPr marL="628650" marR="0" lvl="1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Nem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 t</a:t>
                      </a:r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eljes mértékben konszolidált szervezetek</a:t>
                      </a:r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62404"/>
                  </a:ext>
                </a:extLst>
              </a:tr>
            </a:tbl>
          </a:graphicData>
        </a:graphic>
      </p:graphicFrame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52928" cy="759189"/>
          </a:xfrm>
        </p:spPr>
        <p:txBody>
          <a:bodyPr>
            <a:noAutofit/>
          </a:bodyPr>
          <a:lstStyle/>
          <a:p>
            <a:r>
              <a:rPr lang="hu-HU" sz="2800" dirty="0">
                <a:latin typeface="+mj-lt"/>
              </a:rPr>
              <a:t>C_06.00 Csoportszintű szavatolótőke-megfelelés 3.</a:t>
            </a:r>
          </a:p>
        </p:txBody>
      </p:sp>
    </p:spTree>
    <p:extLst>
      <p:ext uri="{BB962C8B-B14F-4D97-AF65-F5344CB8AC3E}">
        <p14:creationId xmlns:p14="http://schemas.microsoft.com/office/powerpoint/2010/main" val="3661273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Tipikus hibák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58503387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1913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3200" dirty="0"/>
              <a:t>Tipikus hibák</a:t>
            </a:r>
            <a:r>
              <a:rPr lang="hu-HU" sz="3200" dirty="0">
                <a:latin typeface="+mj-lt"/>
              </a:rPr>
              <a:t> 1.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06638"/>
              </p:ext>
            </p:extLst>
          </p:nvPr>
        </p:nvGraphicFramePr>
        <p:xfrm>
          <a:off x="323528" y="1525527"/>
          <a:ext cx="8641654" cy="43851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2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86">
                  <a:extLst>
                    <a:ext uri="{9D8B030D-6E8A-4147-A177-3AD203B41FA5}">
                      <a16:colId xmlns:a16="http://schemas.microsoft.com/office/drawing/2014/main" val="3253980171"/>
                    </a:ext>
                  </a:extLst>
                </a:gridCol>
                <a:gridCol w="624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643"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Hibatípus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Tábla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Példák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859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Egyedi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hibák</a:t>
                      </a:r>
                      <a:endParaRPr lang="hu-HU" sz="1600" b="0" i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C_01.00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C_02.00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b="0" i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Idősorok készítése közben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hibagyanúra utaló jelenségek:</a:t>
                      </a:r>
                      <a:endParaRPr lang="hu-HU" sz="16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nagymértékben megnövekedett, vagy 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drasztikusan lecsökkent, vagy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megjelent vagy éppen több időszak után eltűnt egy érték.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Leggyakoribb hiba </a:t>
                      </a: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  <a:sym typeface="Wingdings" panose="05000000000000000000" pitchFamily="2" charset="2"/>
                        </a:rPr>
                        <a:t> az </a:t>
                      </a: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előző időszaki szám ott maradt vagy rossz soron jelentették az adatot.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38670"/>
                  </a:ext>
                </a:extLst>
              </a:tr>
              <a:tr h="5852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Egyedi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hibák</a:t>
                      </a:r>
                      <a:endParaRPr lang="hu-HU" sz="1600" b="0" i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C_01.00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Nem lehet levonni a szavatoló tőkéből a prudenciális korlátok átlépését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(pl. a Hpt. 102.§-korlát túllépése).</a:t>
                      </a:r>
                      <a:endParaRPr lang="hu-HU" sz="16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38750"/>
                  </a:ext>
                </a:extLst>
              </a:tr>
              <a:tr h="1570982">
                <a:tc>
                  <a:txBody>
                    <a:bodyPr/>
                    <a:lstStyle/>
                    <a:p>
                      <a:pPr algn="ctr"/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Számszaki hibák (régebbi)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C_01.00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 kiegészítő alapvető tőke (AT1) vagy a járulékos tőke (T2) értéke negatív értéket vett fel, ezek már szabállyal védettek. Ilyenkor ezen tőkerészeket jobb minőségű tőkével kell fedezni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(pl. á</a:t>
                      </a: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tvezetések a 970.sor és 720.sor és a 740.sor és 440.sor között).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 CET1 tőke nagyon extrém esetben vehet fel negatív értéket.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491880" y="6356349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9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52995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3200" dirty="0"/>
              <a:t>Tipikus hibák</a:t>
            </a:r>
            <a:r>
              <a:rPr lang="hu-HU" sz="3200" dirty="0">
                <a:latin typeface="+mj-lt"/>
              </a:rPr>
              <a:t> 2.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621969"/>
              </p:ext>
            </p:extLst>
          </p:nvPr>
        </p:nvGraphicFramePr>
        <p:xfrm>
          <a:off x="251520" y="1315788"/>
          <a:ext cx="8712968" cy="50405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591">
                  <a:extLst>
                    <a:ext uri="{9D8B030D-6E8A-4147-A177-3AD203B41FA5}">
                      <a16:colId xmlns:a16="http://schemas.microsoft.com/office/drawing/2014/main" val="3253980171"/>
                    </a:ext>
                  </a:extLst>
                </a:gridCol>
                <a:gridCol w="6216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983"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Hibatípus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Tábla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Példák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488">
                <a:tc>
                  <a:txBody>
                    <a:bodyPr/>
                    <a:lstStyle/>
                    <a:p>
                      <a:pPr algn="ctr"/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Számszaki eltérés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C_04.00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860. sor Teljes eredeti kitettség: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az eredeti kitettség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értéke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Ez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a sor c</a:t>
                      </a: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sak </a:t>
                      </a:r>
                      <a:r>
                        <a:rPr lang="hu-HU" sz="1600" b="0" i="0" u="sng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sztenderd</a:t>
                      </a: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módszer alkalmazása esetén egyenlő a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[C_07.00.A-001010,1]+[C_12.00010,1]   cellák értékével.</a:t>
                      </a:r>
                    </a:p>
                    <a:p>
                      <a:pPr algn="just"/>
                      <a:r>
                        <a:rPr lang="hu-HU" sz="1600" b="0" i="0" u="sng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Sztenderd és IRB </a:t>
                      </a: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alkalmazása esetén nem lehet kisebb a</a:t>
                      </a:r>
                    </a:p>
                    <a:p>
                      <a:pPr algn="just"/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[C_07.00.A-001010,1] + [C_08.01.A-001010,2] + [C_08.01.A-002010,2] +[C_10.01020,2] + [C_10.01050,2] + [C_12.00010,5] +  [C_13.00010,5] cellák összegének értékénél.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52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Számszaki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és formai</a:t>
                      </a: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hibák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C_03.00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120. sor A teljes tőkemegfelelési mutatónak a II. pillér kiigazításaiból eredő célértéke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Érvényben</a:t>
                      </a:r>
                      <a:r>
                        <a:rPr lang="hu-HU" sz="1600" b="0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lévő </a:t>
                      </a:r>
                      <a:r>
                        <a:rPr lang="hu-HU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SREP rátát kell jelenteni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Százalék típusú adat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egységnyi értékben minimum négy</a:t>
                      </a: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tizedesjegy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pontossággal (ITS 17. cikk (1) </a:t>
                      </a:r>
                      <a:r>
                        <a:rPr lang="hu-HU" sz="1600" b="0" i="0" kern="1200" baseline="0" dirty="0" err="1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bb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)</a:t>
                      </a:r>
                      <a:endParaRPr lang="hu-HU" sz="1600" b="0" i="0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38670"/>
                  </a:ext>
                </a:extLst>
              </a:tr>
              <a:tr h="12485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Számszaki</a:t>
                      </a:r>
                      <a:r>
                        <a:rPr lang="hu-HU" sz="1600" b="0" i="0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hiba</a:t>
                      </a:r>
                      <a:endParaRPr lang="hu-HU" sz="1600" b="0" i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C_04.00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820.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sor </a:t>
                      </a: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A II. pillérből eredő kiigazításokhoz kapcsolódó tőkekövetelmények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600" b="0" i="0" dirty="0">
                          <a:solidFill>
                            <a:schemeClr val="accent5"/>
                          </a:solidFill>
                          <a:latin typeface="+mn-lt"/>
                        </a:rPr>
                        <a:t>Szabály kapcsolja össze a táblákkal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800" b="1" i="0" dirty="0">
                          <a:solidFill>
                            <a:srgbClr val="FF0000"/>
                          </a:solidFill>
                          <a:latin typeface="+mn-lt"/>
                        </a:rPr>
                        <a:t>!</a:t>
                      </a:r>
                      <a:r>
                        <a:rPr lang="hu-HU" sz="1800" b="1" i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hu-HU" sz="1600" b="0" i="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Nem kitettségérték, hanem tőkekövetelmény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20323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491880" y="6356349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4387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3200" dirty="0"/>
              <a:t>Tipikus hibák</a:t>
            </a:r>
            <a:r>
              <a:rPr lang="hu-HU" sz="3200" dirty="0">
                <a:latin typeface="+mj-lt"/>
              </a:rPr>
              <a:t> 3.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24623"/>
              </p:ext>
            </p:extLst>
          </p:nvPr>
        </p:nvGraphicFramePr>
        <p:xfrm>
          <a:off x="395536" y="1226602"/>
          <a:ext cx="8532439" cy="5129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51">
                  <a:extLst>
                    <a:ext uri="{9D8B030D-6E8A-4147-A177-3AD203B41FA5}">
                      <a16:colId xmlns:a16="http://schemas.microsoft.com/office/drawing/2014/main" val="3253980171"/>
                    </a:ext>
                  </a:extLst>
                </a:gridCol>
                <a:gridCol w="535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854"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Hibatípus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Tábla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i="0" dirty="0">
                          <a:latin typeface="+mn-lt"/>
                        </a:rPr>
                        <a:t>Példák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01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Hiányzó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adat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C_04.00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850. sor Nem hazai eredeti kitettség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860. sor Teljes eredeti kitettség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09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Hiányzó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adat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C_06.00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C_06.01 és/vagy C_06.02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tábla nincs kitöltve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860285"/>
                  </a:ext>
                </a:extLst>
              </a:tr>
              <a:tr h="11137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Hiányzó vagy téves adat</a:t>
                      </a:r>
                    </a:p>
                  </a:txBody>
                  <a:tcPr anchor="ctr" anchorCtr="1">
                    <a:solidFill>
                      <a:srgbClr val="CCC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C_04.00</a:t>
                      </a:r>
                    </a:p>
                    <a:p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rgbClr val="CCC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latin typeface="+mn-lt"/>
                        </a:rPr>
                        <a:t>740. sor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Kombinált pufferkövetelmény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+mn-lt"/>
                        </a:rPr>
                        <a:t>750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. sor Tőkefenntartási puffer (2017-ben 1,25%)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+mn-lt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 cellák sokszor üresen maradnak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+mn-lt"/>
                        </a:rPr>
                        <a:t>a tőkepuffer értéke nem megfelelően kalkulált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644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Számszaki eltérés- inkonzisztens adatok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C_01.00</a:t>
                      </a:r>
                    </a:p>
                  </a:txBody>
                  <a:tcPr anchor="ctr" anchorCtr="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160.sor Anyavállalat tulajdonosait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megillető nyereség/veszteség nem egyezik a kapcsolódó jelentésben szereplő tárgyévi eredményével</a:t>
                      </a:r>
                    </a:p>
                    <a:p>
                      <a:pPr algn="just"/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2017. márciustól szabállyal védett</a:t>
                      </a:r>
                    </a:p>
                    <a:p>
                      <a:pPr algn="just"/>
                      <a:r>
                        <a:rPr lang="hu-HU" sz="1600" u="sng" baseline="0" dirty="0">
                          <a:solidFill>
                            <a:schemeClr val="accent5"/>
                          </a:solidFill>
                        </a:rPr>
                        <a:t>Ha pozitív az eredmény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és nem évvégi auditált adat, akkor ezt az értéket le kell vonni a 170. soron, kivéve, ha az adatszolgáltatónak van engedélye a beszámításra és az eredményt könyvvizsgáló ellenőrizte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14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3400" dirty="0">
                <a:latin typeface="+mj-lt"/>
              </a:rPr>
              <a:t>Tőkemegfelelési táblacsoportok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1501" y="1848846"/>
            <a:ext cx="7886700" cy="4176464"/>
          </a:xfrm>
        </p:spPr>
        <p:txBody>
          <a:bodyPr>
            <a:normAutofit/>
          </a:bodyPr>
          <a:lstStyle/>
          <a:p>
            <a:pPr algn="just"/>
            <a:r>
              <a:rPr lang="hu-HU" u="sng" dirty="0" err="1">
                <a:hlinkClick r:id="rId3"/>
              </a:rPr>
              <a:t>Interactive</a:t>
            </a:r>
            <a:r>
              <a:rPr lang="hu-HU" u="sng" dirty="0">
                <a:hlinkClick r:id="rId3"/>
              </a:rPr>
              <a:t> ITS</a:t>
            </a:r>
            <a:endParaRPr lang="hu-HU" u="sng" dirty="0"/>
          </a:p>
          <a:p>
            <a:pPr algn="just"/>
            <a:endParaRPr lang="hu-HU" sz="2800" dirty="0"/>
          </a:p>
          <a:p>
            <a:pPr algn="just"/>
            <a:endParaRPr lang="hu-HU" sz="2800" dirty="0">
              <a:hlinkClick r:id="rId4"/>
            </a:endParaRPr>
          </a:p>
          <a:p>
            <a:pPr algn="just"/>
            <a:endParaRPr lang="hu-HU" sz="2800" dirty="0">
              <a:hlinkClick r:id="rId4"/>
            </a:endParaRPr>
          </a:p>
          <a:p>
            <a:pPr algn="just"/>
            <a:r>
              <a:rPr lang="hu-HU" sz="2800" dirty="0" err="1">
                <a:hlinkClick r:id="rId4"/>
              </a:rPr>
              <a:t>Interactive</a:t>
            </a:r>
            <a:r>
              <a:rPr lang="hu-HU" sz="2800" dirty="0">
                <a:hlinkClick r:id="rId4"/>
              </a:rPr>
              <a:t> CRR</a:t>
            </a:r>
            <a:endParaRPr lang="hu-HU" sz="2800" dirty="0"/>
          </a:p>
          <a:p>
            <a:pPr algn="just"/>
            <a:endParaRPr lang="hu-HU" sz="2800" dirty="0"/>
          </a:p>
          <a:p>
            <a:pPr algn="just"/>
            <a:endParaRPr lang="hu-HU" sz="2800" dirty="0"/>
          </a:p>
          <a:p>
            <a:pPr marL="0" indent="0" algn="just">
              <a:buNone/>
            </a:pPr>
            <a:endParaRPr lang="hu-HU" sz="2800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701501" y="1173478"/>
            <a:ext cx="7886700" cy="576063"/>
          </a:xfr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  <a:latin typeface="+mj-lt"/>
              </a:rPr>
              <a:t>Hasznos linkek az EBA oldalán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8920"/>
          <a:stretch/>
        </p:blipFill>
        <p:spPr>
          <a:xfrm>
            <a:off x="2408500" y="4338133"/>
            <a:ext cx="5500326" cy="12481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5830" y="2402927"/>
            <a:ext cx="53530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4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99586368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5224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11560" y="1268760"/>
            <a:ext cx="78867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800">
              <a:solidFill>
                <a:srgbClr val="1E245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800">
              <a:solidFill>
                <a:srgbClr val="1E245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800">
              <a:solidFill>
                <a:srgbClr val="1E245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800">
              <a:solidFill>
                <a:srgbClr val="1E2452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3600">
                <a:solidFill>
                  <a:srgbClr val="1E2452"/>
                </a:solidFill>
              </a:rPr>
              <a:t>Köszönjük a figyelmet!</a:t>
            </a:r>
            <a:endParaRPr lang="hu-HU" sz="3600" dirty="0">
              <a:solidFill>
                <a:srgbClr val="1E24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400" dirty="0"/>
              <a:t>Tőkemegfelelési táblák – jogszabályi háttér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908720"/>
            <a:ext cx="8308332" cy="214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(CR</a:t>
            </a: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000" dirty="0">
                <a:solidFill>
                  <a:srgbClr val="20265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és az azt kiegészítő 680/2014/EU Végrehajtási Rendelet (ITS) határozza meg az I. pillér mutatók számlálóiban szereplő tőketípusokat, a nevezőben szereplő szavatolótőke-követelményt, az átmeneti rendelkezésekre vonatkozó információkat.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18281941"/>
              </p:ext>
            </p:extLst>
          </p:nvPr>
        </p:nvGraphicFramePr>
        <p:xfrm>
          <a:off x="628650" y="3140968"/>
          <a:ext cx="815581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Tőkemegfelelési táblacsoportok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54880292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039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3200" dirty="0">
                <a:latin typeface="+mj-lt"/>
              </a:rPr>
              <a:t>Tőkemegfelelési táblacsoportok 1.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42290"/>
              </p:ext>
            </p:extLst>
          </p:nvPr>
        </p:nvGraphicFramePr>
        <p:xfrm>
          <a:off x="395536" y="1221729"/>
          <a:ext cx="8524297" cy="50875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9071">
                  <a:extLst>
                    <a:ext uri="{9D8B030D-6E8A-4147-A177-3AD203B41FA5}">
                      <a16:colId xmlns:a16="http://schemas.microsoft.com/office/drawing/2014/main" val="1746257923"/>
                    </a:ext>
                  </a:extLst>
                </a:gridCol>
                <a:gridCol w="7485226">
                  <a:extLst>
                    <a:ext uri="{9D8B030D-6E8A-4147-A177-3AD203B41FA5}">
                      <a16:colId xmlns:a16="http://schemas.microsoft.com/office/drawing/2014/main" val="1667789713"/>
                    </a:ext>
                  </a:extLst>
                </a:gridCol>
              </a:tblGrid>
              <a:tr h="407993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Tábla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Tartalma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17671"/>
                  </a:ext>
                </a:extLst>
              </a:tr>
              <a:tr h="345225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C_01.00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Az egyes intézmények, intézménycsoportok szavatoló tőkéje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16999"/>
                  </a:ext>
                </a:extLst>
              </a:tr>
              <a:tr h="5962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C_02.00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Az 575/2013/EU rendelet (CRR) 92. (3) szerinti teljes kockázati kitettségértékek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527489"/>
                  </a:ext>
                </a:extLst>
              </a:tr>
              <a:tr h="5962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C_03.00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Pillér I. és Pillér II. tőkemegfelelési mutatók, Pillér I. szerinti tőketöbbletek vagy hiányok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661640"/>
                  </a:ext>
                </a:extLst>
              </a:tr>
              <a:tr h="10984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C_04.00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Tájékoztató adatok, amelyek: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tőkemegfelelés elemeinek kiszámításához szükségesek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CRD szerinti tőkepufferekkel kapcsolatosak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Pillér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II. szerint tőkekövetelmény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51235"/>
                  </a:ext>
                </a:extLst>
              </a:tr>
              <a:tr h="10984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C_05.00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Átmeneti rendelkezések hatásának kiszámításához szükséges adatok</a:t>
                      </a:r>
                    </a:p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(a tábla hatályos az átmeneti rendelkezések végső lejáratáig,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de újabb alkalmazása lehetséges az I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FRS 9 bevezetése illetve CRR II. módosításának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hatásai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miatti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átmeneti korrigálásra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69804"/>
                  </a:ext>
                </a:extLst>
              </a:tr>
              <a:tr h="9448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C_06.00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Csak a </a:t>
                      </a:r>
                      <a:r>
                        <a:rPr lang="hu-HU" sz="1600" u="none" dirty="0">
                          <a:solidFill>
                            <a:schemeClr val="accent5"/>
                          </a:solidFill>
                        </a:rPr>
                        <a:t>konszolidált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 COREP jelentés részei.</a:t>
                      </a:r>
                    </a:p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Szavatolótőke-követelmények konszolidált alapon történő számításával kapcsolatos adatok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87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4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3200" dirty="0"/>
              <a:t>Tőkemegfelelési táblacsoportok 2.</a:t>
            </a:r>
            <a:endParaRPr lang="hu-HU" sz="3200" dirty="0"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3"/>
          <p:cNvSpPr txBox="1">
            <a:spLocks/>
          </p:cNvSpPr>
          <p:nvPr/>
        </p:nvSpPr>
        <p:spPr>
          <a:xfrm>
            <a:off x="646988" y="1340769"/>
            <a:ext cx="8202359" cy="3980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hu-HU" sz="2400" dirty="0">
                <a:solidFill>
                  <a:schemeClr val="bg1"/>
                </a:solidFill>
                <a:latin typeface="+mj-lt"/>
              </a:rPr>
              <a:t>Jelentések közötti szabályok (Mátrixszabályok)</a:t>
            </a:r>
          </a:p>
        </p:txBody>
      </p:sp>
      <p:graphicFrame>
        <p:nvGraphicFramePr>
          <p:cNvPr id="13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190047"/>
              </p:ext>
            </p:extLst>
          </p:nvPr>
        </p:nvGraphicFramePr>
        <p:xfrm>
          <a:off x="646988" y="2703484"/>
          <a:ext cx="8202358" cy="34214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9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405">
                <a:tc>
                  <a:txBody>
                    <a:bodyPr/>
                    <a:lstStyle/>
                    <a:p>
                      <a:r>
                        <a:rPr lang="hu-HU" sz="2000" dirty="0"/>
                        <a:t>Érintett jelentések</a:t>
                      </a:r>
                      <a:endParaRPr lang="hu-H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/>
                        <a:t>Szabály által érintett adat(ok)</a:t>
                      </a:r>
                      <a:endParaRPr lang="hu-H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13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COREP C_01.00 –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NSFR C_61.00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Alapvető tőke (T1) értéke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7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COREP C_01.00 –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2017HAS_NE,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2017_KONSZ_NE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2017IFRS_NE, 2310_FINREP</a:t>
                      </a:r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Tárgyévi eredmény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Nyereség és veszteség esetén is!</a:t>
                      </a:r>
                      <a:endParaRPr lang="hu-HU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95038"/>
                  </a:ext>
                </a:extLst>
              </a:tr>
              <a:tr h="79576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COREP C_04.00 –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COREPLE (C_26.00)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hu-HU" sz="1800" dirty="0">
                          <a:solidFill>
                            <a:schemeClr val="accent5"/>
                          </a:solidFill>
                        </a:rPr>
                        <a:t>Nagykockázatvállalás korlátozása szempontjából figyelembe vehető szavatolótőke</a:t>
                      </a:r>
                      <a:endParaRPr lang="hu-HU" sz="18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74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COREP  – L71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hu-HU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Kockázattal súlyozott kitettségértékek (10 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artalom helye 3"/>
          <p:cNvSpPr txBox="1">
            <a:spLocks/>
          </p:cNvSpPr>
          <p:nvPr/>
        </p:nvSpPr>
        <p:spPr>
          <a:xfrm>
            <a:off x="646988" y="1844824"/>
            <a:ext cx="8202358" cy="677722"/>
          </a:xfrm>
          <a:prstGeom prst="rect">
            <a:avLst/>
          </a:prstGeom>
          <a:solidFill>
            <a:srgbClr val="CCCDD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hu-HU" sz="2000" b="1" u="sng" dirty="0">
                <a:solidFill>
                  <a:schemeClr val="accent5"/>
                </a:solidFill>
                <a:latin typeface="+mj-lt"/>
              </a:rPr>
              <a:t>Cél</a:t>
            </a:r>
            <a:r>
              <a:rPr lang="hu-HU" sz="2000" dirty="0">
                <a:solidFill>
                  <a:schemeClr val="accent5"/>
                </a:solidFill>
                <a:latin typeface="+mj-lt"/>
              </a:rPr>
              <a:t>: A különböző jelentésekben megjelenő azonos tartalmú adatok egyezőségének biztosítása egyedi és konszolidált alapon (auditált is)!</a:t>
            </a:r>
          </a:p>
        </p:txBody>
      </p:sp>
    </p:spTree>
    <p:extLst>
      <p:ext uri="{BB962C8B-B14F-4D97-AF65-F5344CB8AC3E}">
        <p14:creationId xmlns:p14="http://schemas.microsoft.com/office/powerpoint/2010/main" val="307134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Szavatoló tőke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40238716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13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53689" cy="7591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hu-HU" sz="3200" dirty="0">
                <a:latin typeface="+mj-lt"/>
              </a:rPr>
              <a:t>C_01.00 Szavatoló tőke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3563888" y="6356350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Tartalom helye 3"/>
          <p:cNvSpPr txBox="1">
            <a:spLocks/>
          </p:cNvSpPr>
          <p:nvPr/>
        </p:nvSpPr>
        <p:spPr>
          <a:xfrm>
            <a:off x="540212" y="1229679"/>
            <a:ext cx="8208912" cy="47112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hu-HU" sz="1900" b="1" dirty="0">
                <a:solidFill>
                  <a:schemeClr val="bg1"/>
                </a:solidFill>
                <a:latin typeface="+mj-lt"/>
              </a:rPr>
              <a:t>Meglévő</a:t>
            </a:r>
            <a:r>
              <a:rPr lang="hu-HU" sz="1900" dirty="0">
                <a:solidFill>
                  <a:schemeClr val="bg1"/>
                </a:solidFill>
                <a:latin typeface="+mj-lt"/>
              </a:rPr>
              <a:t> és tervezett saját tőke elemekre vonatkozó szabály egyezőségek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358561"/>
              </p:ext>
            </p:extLst>
          </p:nvPr>
        </p:nvGraphicFramePr>
        <p:xfrm>
          <a:off x="179512" y="1788259"/>
          <a:ext cx="8784976" cy="43079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320873210"/>
                    </a:ext>
                  </a:extLst>
                </a:gridCol>
                <a:gridCol w="3447814">
                  <a:extLst>
                    <a:ext uri="{9D8B030D-6E8A-4147-A177-3AD203B41FA5}">
                      <a16:colId xmlns:a16="http://schemas.microsoft.com/office/drawing/2014/main" val="978603085"/>
                    </a:ext>
                  </a:extLst>
                </a:gridCol>
                <a:gridCol w="1034102">
                  <a:extLst>
                    <a:ext uri="{9D8B030D-6E8A-4147-A177-3AD203B41FA5}">
                      <a16:colId xmlns:a16="http://schemas.microsoft.com/office/drawing/2014/main" val="565628491"/>
                    </a:ext>
                  </a:extLst>
                </a:gridCol>
                <a:gridCol w="1307603">
                  <a:extLst>
                    <a:ext uri="{9D8B030D-6E8A-4147-A177-3AD203B41FA5}">
                      <a16:colId xmlns:a16="http://schemas.microsoft.com/office/drawing/2014/main" val="1081117287"/>
                    </a:ext>
                  </a:extLst>
                </a:gridCol>
                <a:gridCol w="1050205">
                  <a:extLst>
                    <a:ext uri="{9D8B030D-6E8A-4147-A177-3AD203B41FA5}">
                      <a16:colId xmlns:a16="http://schemas.microsoft.com/office/drawing/2014/main" val="3807385601"/>
                    </a:ext>
                  </a:extLst>
                </a:gridCol>
                <a:gridCol w="1369188">
                  <a:extLst>
                    <a:ext uri="{9D8B030D-6E8A-4147-A177-3AD203B41FA5}">
                      <a16:colId xmlns:a16="http://schemas.microsoft.com/office/drawing/2014/main" val="1705153562"/>
                    </a:ext>
                  </a:extLst>
                </a:gridCol>
              </a:tblGrid>
              <a:tr h="278715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aseline="0" dirty="0"/>
                        <a:t>Sor-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aseline="0" dirty="0"/>
                        <a:t>kód</a:t>
                      </a:r>
                      <a:endParaRPr lang="hu-HU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Szavatoló</a:t>
                      </a:r>
                      <a:r>
                        <a:rPr lang="hu-HU" sz="1600" baseline="0" dirty="0"/>
                        <a:t> tőke elem</a:t>
                      </a:r>
                      <a:endParaRPr lang="hu-H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600" kern="1200" dirty="0"/>
                        <a:t>Egyedi jelentés</a:t>
                      </a:r>
                      <a:endParaRPr lang="hu-H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/>
                        <a:t>Konszolidált jelentés</a:t>
                      </a:r>
                      <a:endParaRPr lang="hu-H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8599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HAS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IFRS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HAS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600" kern="1200" dirty="0">
                          <a:solidFill>
                            <a:schemeClr val="accent5"/>
                          </a:solidFill>
                        </a:rPr>
                        <a:t>IFRS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117603"/>
                  </a:ext>
                </a:extLst>
              </a:tr>
              <a:tr h="485760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Befizetett tőkeinstrumentumok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1B9111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4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Névértéken felüli befizetés (ázsió)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3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Előző évek eredménytartaléka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1B931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1B932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12B8151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12B8152</a:t>
                      </a:r>
                    </a:p>
                    <a:p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12127"/>
                  </a:ext>
                </a:extLst>
              </a:tr>
              <a:tr h="670639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160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Anyavállalat tulajdonosait megillető nyereség/veszteség 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1B97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SF0103250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12B8181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12B8182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F_01.03250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4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Halmozott egyéb átfogó jövedelem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5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Egyéb tartalék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1B922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1B941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1B942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SF0103080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SF0103210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SF0103230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12B8132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12B814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12B816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F_01.03210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131831"/>
                  </a:ext>
                </a:extLst>
              </a:tr>
            </a:tbl>
          </a:graphicData>
        </a:graphic>
      </p:graphicFrame>
      <p:sp>
        <p:nvSpPr>
          <p:cNvPr id="9" name="Szorzás jele 8"/>
          <p:cNvSpPr/>
          <p:nvPr/>
        </p:nvSpPr>
        <p:spPr>
          <a:xfrm>
            <a:off x="6804248" y="4869160"/>
            <a:ext cx="432048" cy="3600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orzás jele 9"/>
          <p:cNvSpPr/>
          <p:nvPr/>
        </p:nvSpPr>
        <p:spPr>
          <a:xfrm>
            <a:off x="4410412" y="4869160"/>
            <a:ext cx="432048" cy="3600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86693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36F20-3098-49EA-B7C9-06D067C592DA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7A40BA-E561-4985-BD5C-95587A39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DB12AC-4767-4445-B85C-773F5CA98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</Template>
  <TotalTime>2543</TotalTime>
  <Words>3060</Words>
  <Application>Microsoft Office PowerPoint</Application>
  <PresentationFormat>Diavetítés a képernyőre (4:3 oldalarány)</PresentationFormat>
  <Paragraphs>577</Paragraphs>
  <Slides>30</Slides>
  <Notes>25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Verdana</vt:lpstr>
      <vt:lpstr>Wingdings</vt:lpstr>
      <vt:lpstr>Powerpoint_sablon</vt:lpstr>
      <vt:lpstr> COREP táblák  Tőkemegfelelési táblacsoportok </vt:lpstr>
      <vt:lpstr>Tartalom</vt:lpstr>
      <vt:lpstr>Jogszabályi háttér</vt:lpstr>
      <vt:lpstr>Tőkemegfelelési táblák – jogszabályi háttér</vt:lpstr>
      <vt:lpstr>Tőkemegfelelési táblacsoportok</vt:lpstr>
      <vt:lpstr>Tőkemegfelelési táblacsoportok 1.</vt:lpstr>
      <vt:lpstr>Tőkemegfelelési táblacsoportok 2.</vt:lpstr>
      <vt:lpstr>Szavatoló tőke</vt:lpstr>
      <vt:lpstr>C_01.00 Szavatoló tőke</vt:lpstr>
      <vt:lpstr>Kockázati kitettségértékek</vt:lpstr>
      <vt:lpstr> C_02.00 Kockázati kitettségértékek 1.</vt:lpstr>
      <vt:lpstr>C_02.00 Kockázati kitettségértékek 2.</vt:lpstr>
      <vt:lpstr>Tőkemegfelelési mutatók</vt:lpstr>
      <vt:lpstr>C_03.00 Tőkemegfelelési mutatók</vt:lpstr>
      <vt:lpstr>Tájékoztató adatok</vt:lpstr>
      <vt:lpstr>C_04.00 Tájékoztató adatok – Tőkepufferek 1.</vt:lpstr>
      <vt:lpstr>C_04.00 Tájékoztató adatok – Tőkepufferek 2.</vt:lpstr>
      <vt:lpstr>C_04.00 Tájékoztató adatok – Tőkepufferek 3.</vt:lpstr>
      <vt:lpstr>C_04.00 Tájékoztató adatok – Tőkepufferek 4.</vt:lpstr>
      <vt:lpstr>Tőkemegfelelés ellenőrzése</vt:lpstr>
      <vt:lpstr>Csoportszintű szavatolótőke-megfelelés</vt:lpstr>
      <vt:lpstr>C_06.00 Csoportszintű szavatolótőke-megfelelés 1.</vt:lpstr>
      <vt:lpstr>C_06.00 Csoportszintű szavatolótőke-megfelelés 2.</vt:lpstr>
      <vt:lpstr>C_06.00 Csoportszintű szavatolótőke-megfelelés 3.</vt:lpstr>
      <vt:lpstr>Tipikus hibák</vt:lpstr>
      <vt:lpstr>Tipikus hibák 1.</vt:lpstr>
      <vt:lpstr>Tipikus hibák 2.</vt:lpstr>
      <vt:lpstr>Tipikus hibák 3.</vt:lpstr>
      <vt:lpstr>Tőkemegfelelési táblacsoportok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Róbert</dc:creator>
  <cp:lastModifiedBy>Bihari Patrícia</cp:lastModifiedBy>
  <cp:revision>231</cp:revision>
  <cp:lastPrinted>2017-04-11T16:17:51Z</cp:lastPrinted>
  <dcterms:created xsi:type="dcterms:W3CDTF">2014-01-30T16:21:06Z</dcterms:created>
  <dcterms:modified xsi:type="dcterms:W3CDTF">2017-05-02T07:12:35Z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