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Layouts/slideLayout30.xml" ContentType="application/vnd.openxmlformats-officedocument.presentationml.slideLayout+xml"/>
  <Override PartName="/ppt/notesMasters/notesMaster10.xml" ContentType="application/vnd.openxmlformats-officedocument.presentationml.notesMaster+xml"/>
  <Override PartName="/ppt/slideMasters/slideMaster10.xml" ContentType="application/vnd.openxmlformats-officedocument.presentationml.slideMaster+xml"/>
  <Override PartName="/ppt/theme/theme20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8" r:id="rId5"/>
  </p:sldMasterIdLst>
  <p:notesMasterIdLst>
    <p:notesMasterId r:id="rId21"/>
  </p:notesMasterIdLst>
  <p:handoutMasterIdLst>
    <p:handoutMasterId r:id="rId22"/>
  </p:handoutMasterIdLst>
  <p:sldIdLst>
    <p:sldId id="287" r:id="rId6"/>
    <p:sldId id="325" r:id="rId7"/>
    <p:sldId id="326" r:id="rId8"/>
    <p:sldId id="317" r:id="rId9"/>
    <p:sldId id="327" r:id="rId10"/>
    <p:sldId id="313" r:id="rId11"/>
    <p:sldId id="329" r:id="rId12"/>
    <p:sldId id="312" r:id="rId13"/>
    <p:sldId id="330" r:id="rId14"/>
    <p:sldId id="324" r:id="rId15"/>
    <p:sldId id="331" r:id="rId16"/>
    <p:sldId id="309" r:id="rId17"/>
    <p:sldId id="328" r:id="rId18"/>
    <p:sldId id="320" r:id="rId19"/>
    <p:sldId id="307" r:id="rId2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zabóné Kovács Krisztina" initials="SKK" lastIdx="5" clrIdx="1">
    <p:extLst>
      <p:ext uri="{19B8F6BF-5375-455C-9EA6-DF929625EA0E}">
        <p15:presenceInfo xmlns:p15="http://schemas.microsoft.com/office/powerpoint/2012/main" userId="S-1-5-21-1939357022-314196924-328618392-33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E9"/>
    <a:srgbClr val="E70000"/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280" autoAdjust="0"/>
  </p:normalViewPr>
  <p:slideViewPr>
    <p:cSldViewPr>
      <p:cViewPr varScale="1">
        <p:scale>
          <a:sx n="73" d="100"/>
          <a:sy n="73" d="100"/>
        </p:scale>
        <p:origin x="354" y="7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3.3. fejezet C_08.01, C_08.02 táblák kitöltési előírásai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ITS</a:t>
          </a:r>
          <a:endParaRPr lang="hu-HU" dirty="0"/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Rész – Az intézmények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kérdések és válaszok, állásfoglalások</a:t>
          </a:r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Q&amp;A</a:t>
          </a:r>
          <a:endParaRPr lang="hu-HU" dirty="0"/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 custLinFactNeighborX="474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b="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/>
            <a:t>2. Szegmentálási probléma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3. </a:t>
          </a:r>
          <a:r>
            <a:rPr lang="hu-HU" dirty="0" err="1"/>
            <a:t>Paraméterezési</a:t>
          </a:r>
          <a:r>
            <a:rPr lang="hu-HU" dirty="0"/>
            <a:t> hiba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4. Hiányzó kitettség 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5. Egyedi hiba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/>
            <a:t>6. C_10.00 táblák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6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6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6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6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6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6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6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6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6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6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6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6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5043" y="1817265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Q&amp;A</a:t>
          </a:r>
          <a:endParaRPr lang="hu-HU" sz="2100" kern="1200" dirty="0"/>
        </a:p>
      </dsp:txBody>
      <dsp:txXfrm rot="-5400000">
        <a:off x="1" y="2023990"/>
        <a:ext cx="723538" cy="310088"/>
      </dsp:txXfrm>
    </dsp:sp>
    <dsp:sp modelId="{47BB3358-596E-44A6-945C-DAE35E9DB7A6}">
      <dsp:nvSpPr>
        <dsp:cNvPr id="0" name=""/>
        <dsp:cNvSpPr/>
      </dsp:nvSpPr>
      <dsp:spPr>
        <a:xfrm rot="5400000">
          <a:off x="4184302" y="-3457892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Rész – Az intézmények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35668"/>
        <a:ext cx="7560588" cy="606263"/>
      </dsp:txXfrm>
    </dsp:sp>
    <dsp:sp modelId="{659EFBE3-3093-45A6-9559-6E404DD81FE7}">
      <dsp:nvSpPr>
        <dsp:cNvPr id="0" name=""/>
        <dsp:cNvSpPr/>
      </dsp:nvSpPr>
      <dsp:spPr>
        <a:xfrm rot="5400000">
          <a:off x="-155043" y="986154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ITS</a:t>
          </a:r>
          <a:endParaRPr lang="hu-HU" sz="2100" kern="1200" dirty="0"/>
        </a:p>
      </dsp:txBody>
      <dsp:txXfrm rot="-5400000">
        <a:off x="1" y="1192879"/>
        <a:ext cx="723538" cy="310088"/>
      </dsp:txXfrm>
    </dsp:sp>
    <dsp:sp modelId="{2C8EDF7A-BC44-4DFA-87CB-523E03AE0E64}">
      <dsp:nvSpPr>
        <dsp:cNvPr id="0" name=""/>
        <dsp:cNvSpPr/>
      </dsp:nvSpPr>
      <dsp:spPr>
        <a:xfrm rot="5400000">
          <a:off x="4184302" y="-2629653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3.3. fejezet C_08.01, C_08.02 táblák kitöltési előírásai</a:t>
          </a:r>
        </a:p>
      </dsp:txBody>
      <dsp:txXfrm rot="-5400000">
        <a:off x="723539" y="863907"/>
        <a:ext cx="7560588" cy="606263"/>
      </dsp:txXfrm>
    </dsp:sp>
    <dsp:sp modelId="{D98530F3-42A5-44DE-8B05-D28B950901E7}">
      <dsp:nvSpPr>
        <dsp:cNvPr id="0" name=""/>
        <dsp:cNvSpPr/>
      </dsp:nvSpPr>
      <dsp:spPr>
        <a:xfrm rot="5400000">
          <a:off x="-155043" y="155043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CRR</a:t>
          </a:r>
          <a:endParaRPr lang="hu-HU" sz="2100" kern="1200" dirty="0"/>
        </a:p>
      </dsp:txBody>
      <dsp:txXfrm rot="-5400000">
        <a:off x="1" y="361768"/>
        <a:ext cx="723538" cy="310088"/>
      </dsp:txXfrm>
    </dsp:sp>
    <dsp:sp modelId="{4FB87B0E-57C1-4E42-88B0-0263F7694D4C}">
      <dsp:nvSpPr>
        <dsp:cNvPr id="0" name=""/>
        <dsp:cNvSpPr/>
      </dsp:nvSpPr>
      <dsp:spPr>
        <a:xfrm rot="5400000">
          <a:off x="4184302" y="-1801414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kérdések és válaszok, állásfoglalások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1692146"/>
        <a:ext cx="7560588" cy="60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317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227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</a:t>
          </a:r>
          <a:r>
            <a:rPr lang="hu-HU" sz="2000" b="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IRB</a:t>
          </a:r>
          <a:r>
            <a:rPr lang="hu-HU" sz="20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) - Jogszabályi háttér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51574"/>
        <a:ext cx="8007881" cy="532758"/>
      </dsp:txXfrm>
    </dsp:sp>
    <dsp:sp modelId="{52FD1270-611B-4F68-8216-9FB01916507D}">
      <dsp:nvSpPr>
        <dsp:cNvPr id="0" name=""/>
        <dsp:cNvSpPr/>
      </dsp:nvSpPr>
      <dsp:spPr>
        <a:xfrm>
          <a:off x="0" y="12251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9299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0" kern="1200" dirty="0"/>
            <a:t>2. Szegmentálási probléma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958774"/>
        <a:ext cx="8007881" cy="532758"/>
      </dsp:txXfrm>
    </dsp:sp>
    <dsp:sp modelId="{36DA3E08-0B18-4271-90AC-6A553C9AFEE2}">
      <dsp:nvSpPr>
        <dsp:cNvPr id="0" name=""/>
        <dsp:cNvSpPr/>
      </dsp:nvSpPr>
      <dsp:spPr>
        <a:xfrm>
          <a:off x="0" y="21323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8371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3. </a:t>
          </a:r>
          <a:r>
            <a:rPr lang="hu-HU" sz="2000" kern="1200" dirty="0" err="1"/>
            <a:t>Paraméterezési</a:t>
          </a:r>
          <a:r>
            <a:rPr lang="hu-HU" sz="2000" kern="1200" dirty="0"/>
            <a:t> hiba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1865974"/>
        <a:ext cx="8007881" cy="532758"/>
      </dsp:txXfrm>
    </dsp:sp>
    <dsp:sp modelId="{FF75F172-2F15-4512-B9B9-19B5FE197D33}">
      <dsp:nvSpPr>
        <dsp:cNvPr id="0" name=""/>
        <dsp:cNvSpPr/>
      </dsp:nvSpPr>
      <dsp:spPr>
        <a:xfrm>
          <a:off x="0" y="30395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7443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4. Hiányzó kitettség 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2773174"/>
        <a:ext cx="8007881" cy="532758"/>
      </dsp:txXfrm>
    </dsp:sp>
    <dsp:sp modelId="{67B8FB9D-D563-4A35-8772-82BF16C917BD}">
      <dsp:nvSpPr>
        <dsp:cNvPr id="0" name=""/>
        <dsp:cNvSpPr/>
      </dsp:nvSpPr>
      <dsp:spPr>
        <a:xfrm>
          <a:off x="0" y="39467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651553"/>
          <a:ext cx="8065523" cy="59040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5. Egyedi hiba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3680374"/>
        <a:ext cx="8007881" cy="532758"/>
      </dsp:txXfrm>
    </dsp:sp>
    <dsp:sp modelId="{74395E87-D5D8-470E-BDCB-FC012A373B3B}">
      <dsp:nvSpPr>
        <dsp:cNvPr id="0" name=""/>
        <dsp:cNvSpPr/>
      </dsp:nvSpPr>
      <dsp:spPr>
        <a:xfrm>
          <a:off x="0" y="4853953"/>
          <a:ext cx="871296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4558753"/>
          <a:ext cx="8065523" cy="59040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6. C_10.00 táblák</a:t>
          </a:r>
          <a:endParaRPr lang="hu-HU" sz="20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8821" y="4587574"/>
        <a:ext cx="800788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notesMaster10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04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22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39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78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636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165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478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409064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217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8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212000" y="6562800"/>
            <a:ext cx="946800" cy="21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7216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6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75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8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2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49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984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64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31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  <a:latin typeface="Calibri" panose="020F0502020204030204" pitchFamily="34" charset="0"/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  <a:latin typeface="Calibri" panose="020F0502020204030204" pitchFamily="34" charset="0"/>
              </a:defRPr>
            </a:lvl4pPr>
          </a:lstStyle>
          <a:p>
            <a:pPr lvl="0"/>
            <a:r>
              <a:rPr lang="hu-HU" dirty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Cím beírásához kattintson 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8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120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84000" y="6454800"/>
            <a:ext cx="3060000" cy="403200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898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1195200"/>
            <a:ext cx="7909200" cy="516600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53336"/>
            <a:ext cx="3059832" cy="404664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6037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20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10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7.xml"/><Relationship Id="rId9" Type="http://schemas.openxmlformats.org/officeDocument/2006/relationships/slide" Target="slide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8.xml"/><Relationship Id="rId9" Type="http://schemas.openxmlformats.org/officeDocument/2006/relationships/slide" Target="slide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1.xml"/><Relationship Id="rId9" Type="http://schemas.openxmlformats.org/officeDocument/2006/relationships/slide" Target="slide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2.xml"/><Relationship Id="rId9" Type="http://schemas.openxmlformats.org/officeDocument/2006/relationships/slide" Target="slide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4.xml"/><Relationship Id="rId9" Type="http://schemas.openxmlformats.org/officeDocument/2006/relationships/slide" Target="slide8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5.xml"/><Relationship Id="rId9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6.xml"/><Relationship Id="rId9" Type="http://schemas.openxmlformats.org/officeDocument/2006/relationships/slide" Target="slide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C_08.00 és C_10.00 táblák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sz="1800" dirty="0">
                <a:solidFill>
                  <a:schemeClr val="accent5"/>
                </a:solidFill>
              </a:rPr>
              <a:t>Pintér Csilla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C_08.00 - Tapasztalatok 3.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2627784" y="6429935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graphicFrame>
        <p:nvGraphicFramePr>
          <p:cNvPr id="9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669466"/>
              </p:ext>
            </p:extLst>
          </p:nvPr>
        </p:nvGraphicFramePr>
        <p:xfrm>
          <a:off x="467544" y="1238576"/>
          <a:ext cx="8496944" cy="50745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7740">
                  <a:extLst>
                    <a:ext uri="{9D8B030D-6E8A-4147-A177-3AD203B41FA5}">
                      <a16:colId xmlns:a16="http://schemas.microsoft.com/office/drawing/2014/main" val="2611785068"/>
                    </a:ext>
                  </a:extLst>
                </a:gridCol>
                <a:gridCol w="2165831">
                  <a:extLst>
                    <a:ext uri="{9D8B030D-6E8A-4147-A177-3AD203B41FA5}">
                      <a16:colId xmlns:a16="http://schemas.microsoft.com/office/drawing/2014/main" val="869787561"/>
                    </a:ext>
                  </a:extLst>
                </a:gridCol>
                <a:gridCol w="5203373">
                  <a:extLst>
                    <a:ext uri="{9D8B030D-6E8A-4147-A177-3AD203B41FA5}">
                      <a16:colId xmlns:a16="http://schemas.microsoft.com/office/drawing/2014/main" val="203607781"/>
                    </a:ext>
                  </a:extLst>
                </a:gridCol>
              </a:tblGrid>
              <a:tr h="1490849">
                <a:tc rowSpan="4"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Hiányzó kitettség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kern="1200" dirty="0">
                          <a:solidFill>
                            <a:schemeClr val="accent5"/>
                          </a:solidFill>
                          <a:effectLst/>
                        </a:rPr>
                        <a:t>C_08.02</a:t>
                      </a:r>
                      <a:r>
                        <a:rPr lang="hu-HU" sz="135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részletező tábla hiányzott</a:t>
                      </a:r>
                      <a:endParaRPr lang="hu-HU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A C_08.01.A tábla 070 során jelentett egyes kitettségi osztályaihoz tartozó C_08.02 részletező tábla kitöltése hiányzott.</a:t>
                      </a: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Pl.: A C_08.01.A-006 tábla 070 során érték szerepelt, de a C_08.02-006 tábla nemleges volt.</a:t>
                      </a:r>
                      <a:endParaRPr lang="hu-HU" sz="150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95994"/>
                  </a:ext>
                </a:extLst>
              </a:tr>
              <a:tr h="1500018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accent5"/>
                          </a:solidFill>
                        </a:rPr>
                        <a:t>C_08.01.A és C_08.02</a:t>
                      </a:r>
                      <a:r>
                        <a:rPr lang="hu-HU" b="1" baseline="0" dirty="0">
                          <a:solidFill>
                            <a:schemeClr val="accent5"/>
                          </a:solidFill>
                        </a:rPr>
                        <a:t> táblák: eltérő kitettségi osztályok</a:t>
                      </a:r>
                      <a:endParaRPr lang="hu-HU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500" dirty="0">
                          <a:solidFill>
                            <a:schemeClr val="accent5"/>
                          </a:solidFill>
                        </a:rPr>
                        <a:t>Azonos</a:t>
                      </a:r>
                      <a:r>
                        <a:rPr lang="hu-HU" sz="15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500" dirty="0">
                          <a:solidFill>
                            <a:schemeClr val="accent5"/>
                          </a:solidFill>
                        </a:rPr>
                        <a:t>portfóliót eltérő kitettségi osztályokba sorolta az intézmény a C_08.01.A</a:t>
                      </a:r>
                      <a:r>
                        <a:rPr lang="hu-HU" sz="1500" baseline="0" dirty="0">
                          <a:solidFill>
                            <a:schemeClr val="accent5"/>
                          </a:solidFill>
                        </a:rPr>
                        <a:t> és a C_08.02 táblákban.</a:t>
                      </a:r>
                      <a:r>
                        <a:rPr lang="hu-HU" sz="15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Pl.: A C_08.01.A-005 tábla 070 során érték szerepelt, mely azonban a C_08.02-006 táblában került részletezésre</a:t>
                      </a:r>
                      <a:endParaRPr lang="hu-HU" sz="150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52602"/>
                  </a:ext>
                </a:extLst>
              </a:tr>
              <a:tr h="1047646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C_08.01.A</a:t>
                      </a:r>
                      <a:r>
                        <a:rPr lang="hu-HU" sz="135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és a C_08.02 tábla közötti összefüggés</a:t>
                      </a:r>
                      <a:endParaRPr lang="hu-HU" sz="1350" b="1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</a:rPr>
                        <a:t>Az egyes ügyfél-kategóriákba vagy -halmazokba (</a:t>
                      </a:r>
                      <a:r>
                        <a:rPr lang="hu-HU" sz="1500" kern="1200" dirty="0" err="1">
                          <a:solidFill>
                            <a:schemeClr val="accent5"/>
                          </a:solidFill>
                          <a:effectLst/>
                        </a:rPr>
                        <a:t>poolokba</a:t>
                      </a:r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</a:rPr>
                        <a:t>) sorolt kitettségek teljes összege (C_08.01.A 070. sor) nem egyezett az egyes ügyfél-kategóriákba vagy – halmazokba (</a:t>
                      </a:r>
                      <a:r>
                        <a:rPr lang="hu-HU" sz="1500" kern="1200" dirty="0" err="1">
                          <a:solidFill>
                            <a:schemeClr val="accent5"/>
                          </a:solidFill>
                          <a:effectLst/>
                        </a:rPr>
                        <a:t>poolokba</a:t>
                      </a:r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</a:rPr>
                        <a:t>) besorolt kitettségek összegével (C_08.02).</a:t>
                      </a:r>
                      <a:endParaRPr lang="hu-HU" sz="1500" b="0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221130"/>
                  </a:ext>
                </a:extLst>
              </a:tr>
              <a:tr h="84922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</a:rPr>
                        <a:t>A C_08.01.A és C_08.02. táblák közötti v0340_m {C 08.01.a, r070} = sum({C 08.02, (</a:t>
                      </a:r>
                      <a:r>
                        <a:rPr lang="hu-HU" sz="1500" kern="1200" dirty="0" err="1">
                          <a:solidFill>
                            <a:schemeClr val="accent5"/>
                          </a:solidFill>
                          <a:effectLst/>
                        </a:rPr>
                        <a:t>rNNN</a:t>
                      </a:r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</a:rPr>
                        <a:t>)}) szabály teljesülése jelenleg csak manuálisan ellenőrizhető. </a:t>
                      </a:r>
                      <a:r>
                        <a:rPr lang="hu-HU" sz="1500" kern="120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hu-HU" sz="1500" b="1" kern="1200" dirty="0">
                          <a:solidFill>
                            <a:schemeClr val="accent5"/>
                          </a:solidFill>
                          <a:effectLst/>
                        </a:rPr>
                        <a:t>Kérjük az intézményeket a</a:t>
                      </a:r>
                      <a:r>
                        <a:rPr lang="hu-HU" sz="15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táblák közötti </a:t>
                      </a:r>
                      <a:r>
                        <a:rPr lang="hu-HU" sz="1500" b="1" kern="1200" dirty="0">
                          <a:solidFill>
                            <a:schemeClr val="accent5"/>
                          </a:solidFill>
                          <a:effectLst/>
                        </a:rPr>
                        <a:t> összefüggés biztosítására.</a:t>
                      </a:r>
                      <a:endParaRPr lang="hu-HU" sz="150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017728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85837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36815884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0986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C_08.00 - Tapasztalatok 4.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800979"/>
              </p:ext>
            </p:extLst>
          </p:nvPr>
        </p:nvGraphicFramePr>
        <p:xfrm>
          <a:off x="395536" y="1243782"/>
          <a:ext cx="8568953" cy="51581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7092">
                  <a:extLst>
                    <a:ext uri="{9D8B030D-6E8A-4147-A177-3AD203B41FA5}">
                      <a16:colId xmlns:a16="http://schemas.microsoft.com/office/drawing/2014/main" val="2611785068"/>
                    </a:ext>
                  </a:extLst>
                </a:gridCol>
                <a:gridCol w="1696554">
                  <a:extLst>
                    <a:ext uri="{9D8B030D-6E8A-4147-A177-3AD203B41FA5}">
                      <a16:colId xmlns:a16="http://schemas.microsoft.com/office/drawing/2014/main" val="869787561"/>
                    </a:ext>
                  </a:extLst>
                </a:gridCol>
                <a:gridCol w="6355307">
                  <a:extLst>
                    <a:ext uri="{9D8B030D-6E8A-4147-A177-3AD203B41FA5}">
                      <a16:colId xmlns:a16="http://schemas.microsoft.com/office/drawing/2014/main" val="203607781"/>
                    </a:ext>
                  </a:extLst>
                </a:gridCol>
              </a:tblGrid>
              <a:tr h="2052340">
                <a:tc rowSpan="3"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Egyedi hiba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kern="1200" dirty="0">
                          <a:solidFill>
                            <a:schemeClr val="accent5"/>
                          </a:solidFill>
                          <a:effectLst/>
                        </a:rPr>
                        <a:t>C_08.01.A</a:t>
                      </a:r>
                    </a:p>
                    <a:p>
                      <a:pPr algn="ctr"/>
                      <a:r>
                        <a:rPr lang="hu-HU" sz="1350" kern="1200" dirty="0">
                          <a:solidFill>
                            <a:schemeClr val="accent5"/>
                          </a:solidFill>
                          <a:effectLst/>
                        </a:rPr>
                        <a:t>állományi</a:t>
                      </a:r>
                      <a:r>
                        <a:rPr lang="hu-HU" sz="135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változásai</a:t>
                      </a:r>
                    </a:p>
                    <a:p>
                      <a:pPr algn="ctr"/>
                      <a:r>
                        <a:rPr lang="hu-HU" sz="135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idősorosan</a:t>
                      </a:r>
                      <a:endParaRPr lang="hu-HU" sz="135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Az intézmény az egymást követő negyedéves COREP jelentéseiben ugyanazon kitettségeket eltérő kitettségi osztályba sorolt.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Pl.: I. negyedévben C_08.01.A-014 (Lakosság-Ingatlannal fedezett nem kkv) tábla került kitöltésre, majd a következő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negyedévben a </a:t>
                      </a: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C_08.01.A-013 (Lakosság - ingatlannal fedezett kkv)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tábla.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000" kern="1200" baseline="0" dirty="0">
                        <a:solidFill>
                          <a:schemeClr val="accent5"/>
                        </a:solidFill>
                        <a:effectLst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Javasoljuk a kitettségi osztályok idősoros visszamérését!</a:t>
                      </a:r>
                      <a:endParaRPr lang="hu-HU" sz="160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295994"/>
                  </a:ext>
                </a:extLst>
              </a:tr>
              <a:tr h="141744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C_08.01.A</a:t>
                      </a:r>
                      <a:r>
                        <a:rPr lang="hu-HU" sz="135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és a </a:t>
                      </a:r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C_08.01.B</a:t>
                      </a:r>
                    </a:p>
                    <a:p>
                      <a:pPr algn="ctr"/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táblák közötti összefüggés</a:t>
                      </a:r>
                      <a:endParaRPr lang="hu-HU" sz="135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A táblák közötti konzisztencia nem valósult meg.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Pl.: a mérlegen kívüli kitettség érték nem haladhatja meg a teljes kitettségértéket, azaz:</a:t>
                      </a:r>
                    </a:p>
                    <a:p>
                      <a:pPr algn="just"/>
                      <a:r>
                        <a:rPr lang="hu-HU" sz="16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C_08.01.B-001010 sor 120. oszlop &lt;= C_08.01.A-001010 sor 110. oszlop</a:t>
                      </a:r>
                      <a:endParaRPr lang="hu-HU" sz="160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52602"/>
                  </a:ext>
                </a:extLst>
              </a:tr>
              <a:tr h="1642786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b="1" dirty="0">
                          <a:solidFill>
                            <a:schemeClr val="accent5"/>
                          </a:solidFill>
                        </a:rPr>
                        <a:t>C_08.01.A és C_08.02</a:t>
                      </a:r>
                      <a:r>
                        <a:rPr lang="hu-HU" sz="1350" b="1" baseline="0" dirty="0">
                          <a:solidFill>
                            <a:schemeClr val="accent5"/>
                          </a:solidFill>
                        </a:rPr>
                        <a:t> táblák</a:t>
                      </a:r>
                      <a:endParaRPr lang="hu-HU" sz="135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A táblák 090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vs.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110 és 100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vs.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120 oszlopok közötti logikai összefüggés nem teljesült.</a:t>
                      </a:r>
                    </a:p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Pl.: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A kitettségérték nem lehet magasabb mint a helyettesítési hatással járó CRM-technikák utáni, </a:t>
                      </a:r>
                      <a:r>
                        <a:rPr lang="hu-HU" sz="1600" baseline="0" dirty="0" err="1">
                          <a:solidFill>
                            <a:schemeClr val="accent5"/>
                          </a:solidFill>
                        </a:rPr>
                        <a:t>CCF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előtti kitettség 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</a:rPr>
                        <a:t>a teljes portfólió és a mérlegen kívüli tételek esetén:</a:t>
                      </a:r>
                    </a:p>
                    <a:p>
                      <a:pPr algn="ctr"/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hu-HU" sz="1600" b="1" kern="1200" dirty="0">
                          <a:solidFill>
                            <a:schemeClr val="accent5"/>
                          </a:solidFill>
                          <a:effectLst/>
                        </a:rPr>
                        <a:t>{c090} &gt;= {c110} és {c100} &gt;= {c120} </a:t>
                      </a:r>
                      <a:endParaRPr lang="hu-HU" sz="160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221130"/>
                  </a:ext>
                </a:extLst>
              </a:tr>
            </a:tbl>
          </a:graphicData>
        </a:graphic>
      </p:graphicFrame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42091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95352756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708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300" dirty="0"/>
              <a:t>C_10.00 táblák - Tapasztalatok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268761"/>
            <a:ext cx="7808421" cy="432047"/>
          </a:xfrm>
        </p:spPr>
        <p:txBody>
          <a:bodyPr/>
          <a:lstStyle/>
          <a:p>
            <a:pPr marL="0" indent="0">
              <a:buNone/>
            </a:pPr>
            <a:r>
              <a:rPr lang="hu-HU" sz="2100" dirty="0" err="1"/>
              <a:t>ITS</a:t>
            </a:r>
            <a:r>
              <a:rPr lang="hu-HU" sz="2100" dirty="0"/>
              <a:t> II. Melléklet II. rész 3.5. fejezet kitöltési előírások: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027011"/>
              </p:ext>
            </p:extLst>
          </p:nvPr>
        </p:nvGraphicFramePr>
        <p:xfrm>
          <a:off x="395536" y="1772816"/>
          <a:ext cx="8496943" cy="40418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9098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410345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6267500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1764196">
                <a:tc rowSpan="2">
                  <a:txBody>
                    <a:bodyPr/>
                    <a:lstStyle/>
                    <a:p>
                      <a:r>
                        <a:rPr lang="hu-HU" sz="2800" dirty="0"/>
                        <a:t>Tipikus hiba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kern="1200" dirty="0">
                          <a:solidFill>
                            <a:schemeClr val="accent5"/>
                          </a:solidFill>
                          <a:effectLst/>
                        </a:rPr>
                        <a:t>Kinek?</a:t>
                      </a:r>
                      <a:endParaRPr lang="hu-HU" sz="1700" b="0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700" b="0" kern="1200" dirty="0">
                          <a:solidFill>
                            <a:schemeClr val="accent5"/>
                          </a:solidFill>
                          <a:effectLst/>
                        </a:rPr>
                        <a:t>A</a:t>
                      </a:r>
                      <a:r>
                        <a:rPr lang="hu-HU" sz="17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tábla </a:t>
                      </a:r>
                      <a:r>
                        <a:rPr lang="hu-HU" sz="17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csak </a:t>
                      </a:r>
                      <a:r>
                        <a:rPr lang="hu-HU" sz="1700" b="1" kern="1200" baseline="0" dirty="0" err="1">
                          <a:solidFill>
                            <a:schemeClr val="accent5"/>
                          </a:solidFill>
                          <a:effectLst/>
                        </a:rPr>
                        <a:t>IRB</a:t>
                      </a:r>
                      <a:r>
                        <a:rPr lang="hu-HU" sz="17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módszert </a:t>
                      </a:r>
                      <a:r>
                        <a:rPr lang="hu-HU" sz="17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is alkalmazó intézményeknek kitöltendő.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7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Előforduló hiba, hogy SA módszer alkalmazása mellett is adattal (többnyire 0 értékkel) töltik a táblát.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hu-HU" sz="1700" b="1" kern="1200" baseline="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Csak SA módszert alkalmazóknak n</a:t>
                      </a:r>
                      <a:r>
                        <a:rPr lang="hu-HU" sz="1700" b="1" kern="1200" baseline="0" dirty="0">
                          <a:solidFill>
                            <a:schemeClr val="accent5"/>
                          </a:solidFill>
                          <a:effectLst/>
                        </a:rPr>
                        <a:t>emleges táblaként kell beküldeniük.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hu-HU" sz="1700" b="0" i="0" kern="1200" baseline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90821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>
                          <a:solidFill>
                            <a:schemeClr val="accent5"/>
                          </a:solidFill>
                        </a:rPr>
                        <a:t>Mikor?</a:t>
                      </a:r>
                      <a:endParaRPr lang="hu-HU" sz="1700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700" dirty="0">
                          <a:solidFill>
                            <a:schemeClr val="accent5"/>
                          </a:solidFill>
                        </a:rPr>
                        <a:t>Ha az intézmény vagyoni</a:t>
                      </a:r>
                      <a:r>
                        <a:rPr lang="hu-HU" sz="1700" baseline="0" dirty="0">
                          <a:solidFill>
                            <a:schemeClr val="accent5"/>
                          </a:solidFill>
                        </a:rPr>
                        <a:t> érdekeltséggel rendelkezik és </a:t>
                      </a:r>
                      <a:r>
                        <a:rPr lang="hu-HU" sz="1700" kern="1200" baseline="0" dirty="0">
                          <a:solidFill>
                            <a:schemeClr val="accent5"/>
                          </a:solidFill>
                        </a:rPr>
                        <a:t>a részvényjellegű kitettségének hitelkockázati tőkekövetelményének meghatározására </a:t>
                      </a:r>
                      <a:r>
                        <a:rPr lang="hu-HU" sz="1700" kern="1200" baseline="0" dirty="0" err="1">
                          <a:solidFill>
                            <a:schemeClr val="accent5"/>
                          </a:solidFill>
                        </a:rPr>
                        <a:t>I</a:t>
                      </a:r>
                      <a:r>
                        <a:rPr lang="hu-HU" sz="1700" baseline="0" dirty="0" err="1">
                          <a:solidFill>
                            <a:schemeClr val="accent5"/>
                          </a:solidFill>
                        </a:rPr>
                        <a:t>RB</a:t>
                      </a:r>
                      <a:r>
                        <a:rPr lang="hu-HU" sz="1700" baseline="0" dirty="0">
                          <a:solidFill>
                            <a:schemeClr val="accent5"/>
                          </a:solidFill>
                        </a:rPr>
                        <a:t> módszert alkalmaz.</a:t>
                      </a:r>
                    </a:p>
                    <a:p>
                      <a:pPr algn="just"/>
                      <a:r>
                        <a:rPr lang="hu-HU" sz="1700" baseline="0" dirty="0">
                          <a:solidFill>
                            <a:schemeClr val="accent5"/>
                          </a:solidFill>
                        </a:rPr>
                        <a:t>Előfordul, hogy nem tölti ki a táblát, pedig mérlegadatok alapján az intézmény rendelkezik az adott kitettségekkel.</a:t>
                      </a:r>
                      <a:endParaRPr lang="hu-HU" sz="170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152400" y="6508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8842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36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44885071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435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17983517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32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u-HU" sz="3400" dirty="0" err="1"/>
              <a:t>IRB</a:t>
            </a:r>
            <a:r>
              <a:rPr lang="hu-HU" sz="3400" dirty="0"/>
              <a:t> módszer szerinti hitelkockázati tőkekövetelmény - 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3491880" y="6338824"/>
            <a:ext cx="2057400" cy="365125"/>
          </a:xfrm>
        </p:spPr>
        <p:txBody>
          <a:bodyPr/>
          <a:lstStyle/>
          <a:p>
            <a:pPr algn="ctr">
              <a:defRPr/>
            </a:pPr>
            <a:fld id="{0401AEF3-AFFE-433D-8A34-08D966C25545}" type="slidenum">
              <a:rPr lang="hu-HU" smtClean="0"/>
              <a:pPr algn="ctr"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908720"/>
            <a:ext cx="8308332" cy="273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azt kiegészítő 680/2014/EU Végrehajtási Rendelet (</a:t>
            </a:r>
            <a:r>
              <a:rPr lang="hu-HU" sz="2100" b="1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határozza meg a hitelezési kockázat, partnerkockázat és nyitva szállítások tőkekövetelményének meghatározását.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96532848"/>
              </p:ext>
            </p:extLst>
          </p:nvPr>
        </p:nvGraphicFramePr>
        <p:xfrm>
          <a:off x="467544" y="3140968"/>
          <a:ext cx="83169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Szegmentálási probléma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37976788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965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C_08.00 - Tapasztalatok 1.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2775520" y="6492875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graphicFrame>
        <p:nvGraphicFramePr>
          <p:cNvPr id="8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082272"/>
              </p:ext>
            </p:extLst>
          </p:nvPr>
        </p:nvGraphicFramePr>
        <p:xfrm>
          <a:off x="395536" y="1210184"/>
          <a:ext cx="8496944" cy="51893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9098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2090588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587258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088233">
                <a:tc rowSpan="3">
                  <a:txBody>
                    <a:bodyPr/>
                    <a:lstStyle/>
                    <a:p>
                      <a:r>
                        <a:rPr lang="hu-HU" sz="2800" b="1" dirty="0"/>
                        <a:t>Szegmentálási probléma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kern="1200" dirty="0">
                          <a:solidFill>
                            <a:schemeClr val="accent5"/>
                          </a:solidFill>
                          <a:effectLst/>
                        </a:rPr>
                        <a:t>Speciális hitelezési kitettségek</a:t>
                      </a:r>
                      <a:endParaRPr lang="hu-HU" sz="1350" b="0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500" b="0" kern="1200" dirty="0">
                          <a:solidFill>
                            <a:schemeClr val="accent5"/>
                          </a:solidFill>
                          <a:effectLst/>
                        </a:rPr>
                        <a:t>C_08.01.A és C_08.01.B táblák 080. </a:t>
                      </a: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sorába a </a:t>
                      </a:r>
                      <a:r>
                        <a:rPr lang="hu-HU" sz="1500" b="0" kern="1200" baseline="0" dirty="0" err="1">
                          <a:solidFill>
                            <a:schemeClr val="accent5"/>
                          </a:solidFill>
                          <a:effectLst/>
                        </a:rPr>
                        <a:t>CRR</a:t>
                      </a: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153. cikk (5) bekezdés szerinti kitettségek sorolandók, </a:t>
                      </a:r>
                      <a:r>
                        <a:rPr lang="hu-HU" sz="1500" b="0" u="sng" kern="1200" baseline="0" dirty="0">
                          <a:solidFill>
                            <a:schemeClr val="accent5"/>
                          </a:solidFill>
                          <a:effectLst/>
                        </a:rPr>
                        <a:t>kizárólag</a:t>
                      </a: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az alábbi kitettségi osztályokban: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Központi kormányzattal vagy központi bankkal szembeni kitettségek,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Intézményekkel szembeni kitettségek,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Vállalkozásokkal szembeni kitettségek (</a:t>
                      </a:r>
                      <a:r>
                        <a:rPr lang="hu-HU" sz="1500" b="0" kern="1200" baseline="0" dirty="0" err="1">
                          <a:solidFill>
                            <a:schemeClr val="accent5"/>
                          </a:solidFill>
                          <a:effectLst/>
                        </a:rPr>
                        <a:t>CRR</a:t>
                      </a:r>
                      <a:r>
                        <a:rPr lang="hu-HU" sz="15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147. cikk (8) bekezdése szerint külön kitettségi alosztályban).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1500" b="1" kern="1200" baseline="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 Lakossági kitettségi osztályban nem tölthető a sor!</a:t>
                      </a:r>
                      <a:endParaRPr lang="hu-HU" sz="1500" b="1" i="0" kern="1200" baseline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104411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Speciális hitelezési kitettségek</a:t>
                      </a:r>
                    </a:p>
                    <a:p>
                      <a:pPr marL="0" algn="ctr" defTabSz="685800" rtl="0" eaLnBrk="1" latinLnBrk="0" hangingPunct="1"/>
                      <a:r>
                        <a:rPr lang="hu-HU" sz="1350" b="1" kern="1200" dirty="0" err="1">
                          <a:solidFill>
                            <a:schemeClr val="accent5"/>
                          </a:solidFill>
                          <a:effectLst/>
                        </a:rPr>
                        <a:t>vs</a:t>
                      </a:r>
                      <a:r>
                        <a:rPr lang="hu-HU" sz="1350" b="1" kern="1200" dirty="0">
                          <a:solidFill>
                            <a:schemeClr val="accent5"/>
                          </a:solidFill>
                          <a:effectLst/>
                        </a:rPr>
                        <a:t>. KKV kitettségek</a:t>
                      </a:r>
                      <a:endParaRPr lang="hu-HU" sz="1350" b="1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Ha a vállalati kitettség egyidejűleg teljesíti a KKV és a speciális hitelezési kitettség fogalmát</a:t>
                      </a:r>
                      <a:r>
                        <a:rPr lang="hu-HU" sz="1500" u="none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hu-HU" sz="1500" u="none" kern="1200" baseline="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 a kitettséget a </a:t>
                      </a:r>
                      <a:r>
                        <a:rPr lang="hu-HU" sz="1500" b="1" u="none" kern="1200" dirty="0">
                          <a:solidFill>
                            <a:schemeClr val="accent5"/>
                          </a:solidFill>
                          <a:effectLst/>
                        </a:rPr>
                        <a:t>„Speciális hitelezési kitettségek” </a:t>
                      </a: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alosztályba kell sorolni és jelenteni (C_08.01.-009,</a:t>
                      </a:r>
                      <a:r>
                        <a:rPr lang="hu-HU" sz="1500" u="none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C_08.01.-010).  </a:t>
                      </a: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EBA</a:t>
                      </a:r>
                      <a:r>
                        <a:rPr lang="hu-HU" sz="1500" u="none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hu-HU" sz="1500" u="none" kern="1200" dirty="0" err="1">
                          <a:solidFill>
                            <a:schemeClr val="accent5"/>
                          </a:solidFill>
                          <a:effectLst/>
                        </a:rPr>
                        <a:t>Q&amp;A</a:t>
                      </a: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 2015</a:t>
                      </a:r>
                      <a:r>
                        <a:rPr lang="hu-HU" sz="1500" u="none" kern="1200" baseline="0" dirty="0">
                          <a:solidFill>
                            <a:schemeClr val="accent5"/>
                          </a:solidFill>
                          <a:effectLst/>
                        </a:rPr>
                        <a:t>/</a:t>
                      </a:r>
                      <a:r>
                        <a:rPr lang="hu-HU" sz="1500" u="none" kern="1200" dirty="0">
                          <a:solidFill>
                            <a:schemeClr val="accent5"/>
                          </a:solidFill>
                          <a:effectLst/>
                        </a:rPr>
                        <a:t>2259</a:t>
                      </a:r>
                      <a:endParaRPr lang="hu-HU" sz="1500" b="0" i="0" u="non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  <a:tr h="104411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>
                          <a:solidFill>
                            <a:schemeClr val="accent5"/>
                          </a:solidFill>
                        </a:rPr>
                        <a:t>Kötelezettek száma</a:t>
                      </a:r>
                      <a:endParaRPr lang="hu-HU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500" dirty="0">
                          <a:solidFill>
                            <a:schemeClr val="accent5"/>
                          </a:solidFill>
                        </a:rPr>
                        <a:t>C_08.01.A, C_08.02 tábla 300. oszlopában </a:t>
                      </a:r>
                      <a:r>
                        <a:rPr lang="hu-HU" sz="1500" u="none" strike="noStrike" kern="1200" baseline="0" dirty="0">
                          <a:solidFill>
                            <a:schemeClr val="accent5"/>
                          </a:solidFill>
                        </a:rPr>
                        <a:t>a lakossági osztály kivételével az intézmény valamennyi kitettségi osztályra vonatkozóan az önállóan minősített jogi személyek/kötelezettek számát kell megadni a különböző fennálló hitelek vagy kitettségek számától függetlenül. </a:t>
                      </a:r>
                    </a:p>
                    <a:p>
                      <a:pPr algn="just"/>
                      <a:r>
                        <a:rPr lang="hu-HU" sz="1500" u="none" strike="noStrike" kern="1200" baseline="0" dirty="0">
                          <a:solidFill>
                            <a:schemeClr val="accent5"/>
                          </a:solidFill>
                          <a:sym typeface="Wingdings" panose="05000000000000000000" pitchFamily="2" charset="2"/>
                        </a:rPr>
                        <a:t> L</a:t>
                      </a:r>
                      <a:r>
                        <a:rPr lang="hu-HU" sz="1500" u="none" strike="noStrike" kern="1200" baseline="0" dirty="0">
                          <a:solidFill>
                            <a:schemeClr val="accent5"/>
                          </a:solidFill>
                        </a:rPr>
                        <a:t>akossági kitettségeknél viszont </a:t>
                      </a:r>
                      <a:r>
                        <a:rPr lang="hu-HU" sz="1500" b="1" u="none" strike="noStrike" kern="1200" baseline="0" dirty="0">
                          <a:solidFill>
                            <a:schemeClr val="accent5"/>
                          </a:solidFill>
                        </a:rPr>
                        <a:t>ügyletszinten szükséges </a:t>
                      </a:r>
                      <a:r>
                        <a:rPr lang="hu-HU" sz="1500" u="none" strike="noStrike" kern="1200" baseline="0" dirty="0">
                          <a:solidFill>
                            <a:schemeClr val="accent5"/>
                          </a:solidFill>
                        </a:rPr>
                        <a:t>az érték megadása. EBA </a:t>
                      </a:r>
                      <a:r>
                        <a:rPr lang="hu-HU" sz="1500" u="none" strike="noStrike" kern="1200" baseline="0" dirty="0" err="1">
                          <a:solidFill>
                            <a:schemeClr val="accent5"/>
                          </a:solidFill>
                        </a:rPr>
                        <a:t>Q&amp;A</a:t>
                      </a:r>
                      <a:r>
                        <a:rPr lang="hu-HU" sz="1500" u="none" strike="noStrike" kern="1200" baseline="0" dirty="0">
                          <a:solidFill>
                            <a:schemeClr val="accent5"/>
                          </a:solidFill>
                        </a:rPr>
                        <a:t> 2013/566, 2014/1540</a:t>
                      </a:r>
                      <a:endParaRPr lang="hu-HU" sz="1500" b="0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31700"/>
                  </a:ext>
                </a:extLst>
              </a:tr>
            </a:tbl>
          </a:graphicData>
        </a:graphic>
      </p:graphicFrame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93886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87048810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334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C_08.00 - Tapasztalatok 2.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>
          <a:xfrm>
            <a:off x="2899175" y="6492875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1235"/>
              </p:ext>
            </p:extLst>
          </p:nvPr>
        </p:nvGraphicFramePr>
        <p:xfrm>
          <a:off x="395537" y="1268761"/>
          <a:ext cx="8496944" cy="510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9099">
                  <a:extLst>
                    <a:ext uri="{9D8B030D-6E8A-4147-A177-3AD203B41FA5}">
                      <a16:colId xmlns:a16="http://schemas.microsoft.com/office/drawing/2014/main" val="2988831030"/>
                    </a:ext>
                  </a:extLst>
                </a:gridCol>
                <a:gridCol w="1887210">
                  <a:extLst>
                    <a:ext uri="{9D8B030D-6E8A-4147-A177-3AD203B41FA5}">
                      <a16:colId xmlns:a16="http://schemas.microsoft.com/office/drawing/2014/main" val="3598333599"/>
                    </a:ext>
                  </a:extLst>
                </a:gridCol>
                <a:gridCol w="5790635">
                  <a:extLst>
                    <a:ext uri="{9D8B030D-6E8A-4147-A177-3AD203B41FA5}">
                      <a16:colId xmlns:a16="http://schemas.microsoft.com/office/drawing/2014/main" val="1878530598"/>
                    </a:ext>
                  </a:extLst>
                </a:gridCol>
              </a:tblGrid>
              <a:tr h="2023316">
                <a:tc rowSpan="2">
                  <a:txBody>
                    <a:bodyPr/>
                    <a:lstStyle/>
                    <a:p>
                      <a:r>
                        <a:rPr lang="hu-HU" sz="2800" dirty="0" err="1"/>
                        <a:t>Paraméterezési</a:t>
                      </a:r>
                      <a:r>
                        <a:rPr lang="hu-HU" sz="2800" dirty="0"/>
                        <a:t> hiba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50" kern="1200" dirty="0" err="1">
                          <a:solidFill>
                            <a:schemeClr val="accent5"/>
                          </a:solidFill>
                          <a:effectLst/>
                        </a:rPr>
                        <a:t>PD</a:t>
                      </a:r>
                      <a:r>
                        <a:rPr lang="hu-HU" sz="1350" kern="1200" dirty="0">
                          <a:solidFill>
                            <a:schemeClr val="accent5"/>
                          </a:solidFill>
                          <a:effectLst/>
                        </a:rPr>
                        <a:t> és LGD százalékok</a:t>
                      </a:r>
                      <a:endParaRPr lang="hu-HU" sz="1350" b="0" i="0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rgbClr val="E7E8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A C_08.01.A és C_08.02. táblákban a </a:t>
                      </a:r>
                      <a:r>
                        <a:rPr lang="hu-HU" sz="1600" b="0" kern="1200" dirty="0" err="1">
                          <a:solidFill>
                            <a:schemeClr val="accent5"/>
                          </a:solidFill>
                          <a:effectLst/>
                        </a:rPr>
                        <a:t>PD</a:t>
                      </a:r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 és LGD százalékos adatokat (010., 230., 240. oszlop) nem megfelelő nagyságrendben jelentették.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u="sng" kern="1200" dirty="0">
                          <a:solidFill>
                            <a:schemeClr val="accent5"/>
                          </a:solidFill>
                          <a:effectLst/>
                        </a:rPr>
                        <a:t>Helyes</a:t>
                      </a:r>
                      <a:r>
                        <a:rPr lang="hu-HU" sz="1600" b="0" u="sng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kitöltés:</a:t>
                      </a:r>
                    </a:p>
                    <a:p>
                      <a:pPr algn="just"/>
                      <a:r>
                        <a:rPr lang="hu-HU" sz="1600" b="0" kern="1200" dirty="0">
                          <a:solidFill>
                            <a:schemeClr val="accent5"/>
                          </a:solidFill>
                          <a:effectLst/>
                        </a:rPr>
                        <a:t>Tizedestörtben, 4 tizedesjegyre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kerekítve pl. 12,45% </a:t>
                      </a:r>
                      <a:r>
                        <a:rPr lang="hu-HU" sz="1600" b="0" kern="1200" baseline="0" dirty="0">
                          <a:solidFill>
                            <a:schemeClr val="accent5"/>
                          </a:solidFill>
                          <a:effectLst/>
                          <a:sym typeface="Wingdings" panose="05000000000000000000" pitchFamily="2" charset="2"/>
                        </a:rPr>
                        <a:t> 0,1245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accent5"/>
                          </a:solidFill>
                          <a:effectLst/>
                        </a:rPr>
                        <a:t>Ezen értékeknek 0 és 1 közé</a:t>
                      </a:r>
                      <a:r>
                        <a:rPr lang="hu-HU" sz="1600" kern="1200" baseline="0" dirty="0">
                          <a:solidFill>
                            <a:schemeClr val="accent5"/>
                          </a:solidFill>
                          <a:effectLst/>
                        </a:rPr>
                        <a:t> kell esniük!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b="0" i="0" kern="1200" baseline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157"/>
                  </a:ext>
                </a:extLst>
              </a:tr>
              <a:tr h="272921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chemeClr val="accent5"/>
                          </a:solidFill>
                        </a:rPr>
                        <a:t>Inkonzisztencia hiba </a:t>
                      </a:r>
                      <a:r>
                        <a:rPr lang="hu-HU" b="1" dirty="0" err="1">
                          <a:solidFill>
                            <a:schemeClr val="accent5"/>
                          </a:solidFill>
                        </a:rPr>
                        <a:t>PD</a:t>
                      </a:r>
                      <a:r>
                        <a:rPr lang="hu-HU" b="1" dirty="0">
                          <a:solidFill>
                            <a:schemeClr val="accent5"/>
                          </a:solidFill>
                        </a:rPr>
                        <a:t>, LGD és EL adatokban</a:t>
                      </a:r>
                      <a:endParaRPr lang="hu-HU" b="1" i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Ha van várható veszteség (EL)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, akkor a </a:t>
                      </a:r>
                      <a:r>
                        <a:rPr lang="hu-HU" sz="1600" dirty="0" err="1">
                          <a:solidFill>
                            <a:schemeClr val="accent5"/>
                          </a:solidFill>
                        </a:rPr>
                        <a:t>PD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és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</a:rPr>
                        <a:t>LGD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sem lehet 0, azaz:</a:t>
                      </a:r>
                    </a:p>
                    <a:p>
                      <a:pPr algn="just"/>
                      <a:endParaRPr lang="hu-HU" sz="1000" baseline="0" dirty="0">
                        <a:solidFill>
                          <a:schemeClr val="accent5"/>
                        </a:solidFill>
                      </a:endParaRPr>
                    </a:p>
                    <a:p>
                      <a:pPr algn="just"/>
                      <a:r>
                        <a:rPr lang="hu-HU" sz="1600" i="1" baseline="0" dirty="0">
                          <a:solidFill>
                            <a:schemeClr val="accent5"/>
                          </a:solidFill>
                        </a:rPr>
                        <a:t>Ha 280. oszlop (EL) &gt; 0 akkor a 010. (</a:t>
                      </a:r>
                      <a:r>
                        <a:rPr lang="hu-HU" sz="1600" i="1" baseline="0" dirty="0" err="1">
                          <a:solidFill>
                            <a:schemeClr val="accent5"/>
                          </a:solidFill>
                        </a:rPr>
                        <a:t>PD</a:t>
                      </a:r>
                      <a:r>
                        <a:rPr lang="hu-HU" sz="1600" i="1" baseline="0" dirty="0">
                          <a:solidFill>
                            <a:schemeClr val="accent5"/>
                          </a:solidFill>
                        </a:rPr>
                        <a:t>) és 230. (LGD) oszlop &gt; 0 </a:t>
                      </a:r>
                    </a:p>
                    <a:p>
                      <a:pPr algn="just"/>
                      <a:endParaRPr lang="hu-HU" sz="1000" b="1" baseline="0" dirty="0">
                        <a:solidFill>
                          <a:schemeClr val="accent5"/>
                        </a:solidFill>
                      </a:endParaRPr>
                    </a:p>
                    <a:p>
                      <a:pPr algn="just"/>
                      <a:r>
                        <a:rPr lang="hu-HU" sz="1600" b="1" baseline="0" dirty="0">
                          <a:solidFill>
                            <a:schemeClr val="accent5"/>
                          </a:solidFill>
                        </a:rPr>
                        <a:t>Kivéve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</a:rPr>
                        <a:t> a nagyméretű szabályozott pénzügyi ágazatbeli szervezetek, valamint a nem szabályozott pénzügyi vállalatok kitettségei esetében, melyek átlagos LGD-je a 240. oszlopban szerepel:</a:t>
                      </a:r>
                    </a:p>
                    <a:p>
                      <a:pPr algn="just"/>
                      <a:endParaRPr lang="hu-HU" sz="1000" i="1" baseline="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i="1" baseline="0" dirty="0">
                          <a:solidFill>
                            <a:schemeClr val="accent5"/>
                          </a:solidFill>
                        </a:rPr>
                        <a:t>Ha 280. oszlop (EL) &gt; 0 akkor a 010. (</a:t>
                      </a:r>
                      <a:r>
                        <a:rPr lang="hu-HU" sz="1600" i="1" baseline="0" dirty="0" err="1">
                          <a:solidFill>
                            <a:schemeClr val="accent5"/>
                          </a:solidFill>
                        </a:rPr>
                        <a:t>PD</a:t>
                      </a:r>
                      <a:r>
                        <a:rPr lang="hu-HU" sz="1600" i="1" baseline="0" dirty="0">
                          <a:solidFill>
                            <a:schemeClr val="accent5"/>
                          </a:solidFill>
                        </a:rPr>
                        <a:t>) és </a:t>
                      </a:r>
                      <a:r>
                        <a:rPr lang="hu-HU" sz="1600" i="1" u="none" baseline="0" dirty="0">
                          <a:solidFill>
                            <a:schemeClr val="accent5"/>
                          </a:solidFill>
                        </a:rPr>
                        <a:t>240. (LGD) </a:t>
                      </a:r>
                      <a:r>
                        <a:rPr lang="hu-HU" sz="1600" i="1" baseline="0" dirty="0">
                          <a:solidFill>
                            <a:schemeClr val="accent5"/>
                          </a:solidFill>
                        </a:rPr>
                        <a:t>oszlop &gt; 0 </a:t>
                      </a:r>
                      <a:endParaRPr lang="hu-HU" sz="1600" b="0" i="1" baseline="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86061"/>
                  </a:ext>
                </a:extLst>
              </a:tr>
            </a:tbl>
          </a:graphicData>
        </a:graphic>
      </p:graphicFrame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5172552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hu-HU" sz="3600" dirty="0"/>
              <a:t>C_03.00 Tőkemegfelelési mutatók (CA3)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sz="2600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endParaRPr lang="hu-H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4482808" y="2183147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9"/>
          <p:cNvSpPr/>
          <p:nvPr/>
        </p:nvSpPr>
        <p:spPr>
          <a:xfrm>
            <a:off x="4868390" y="4581128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5452735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3736215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10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kern="1200" cap="none" spc="0" normalizeH="0" baseline="0" noProof="0" dirty="0" smtClean="0">
            <a:ln>
              <a:noFill/>
            </a:ln>
            <a:solidFill>
              <a:schemeClr val="accent5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- Copy" id="{A6E18F42-4C8D-4CA8-9D0A-76D34F19F356}" vid="{B9AC78A0-FCF5-499D-9485-92EF708ADE09}"/>
    </a:ext>
  </a:extLst>
</a:theme>
</file>

<file path=ppt/theme/theme2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512AE-5CAA-47EB-83A2-D50F8FFE7944}"/>
</file>

<file path=customXml/itemProps3.xml><?xml version="1.0" encoding="utf-8"?>
<ds:datastoreItem xmlns:ds="http://schemas.openxmlformats.org/officeDocument/2006/customXml" ds:itemID="{CCDF8B11-8927-4FD9-A3A0-F67A304D890C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4175</TotalTime>
  <Words>1275</Words>
  <Application>Microsoft Office PowerPoint</Application>
  <PresentationFormat>Diavetítés a képernyőre (4:3 oldalarány)</PresentationFormat>
  <Paragraphs>166</Paragraphs>
  <Slides>15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Verdana</vt:lpstr>
      <vt:lpstr>Wingdings</vt:lpstr>
      <vt:lpstr>Bemutató1</vt:lpstr>
      <vt:lpstr>blank</vt:lpstr>
      <vt:lpstr> C_08.00 és C_10.00 táblák</vt:lpstr>
      <vt:lpstr>Tartalom</vt:lpstr>
      <vt:lpstr>Jogszabályi háttér</vt:lpstr>
      <vt:lpstr>IRB módszer szerinti hitelkockázati tőkekövetelmény - jogszabályi háttér</vt:lpstr>
      <vt:lpstr>Szegmentálási probléma</vt:lpstr>
      <vt:lpstr>C_08.00 - Tapasztalatok 1.</vt:lpstr>
      <vt:lpstr>Tartalom</vt:lpstr>
      <vt:lpstr>C_08.00 - Tapasztalatok 2.</vt:lpstr>
      <vt:lpstr>Tartalom</vt:lpstr>
      <vt:lpstr>C_08.00 - Tapasztalatok 3.</vt:lpstr>
      <vt:lpstr>Tartalom</vt:lpstr>
      <vt:lpstr>C_08.00 - Tapasztalatok 4.</vt:lpstr>
      <vt:lpstr>Tartalom</vt:lpstr>
      <vt:lpstr>C_10.00 táblák - Tapasztalatok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281</cp:revision>
  <dcterms:created xsi:type="dcterms:W3CDTF">2017-02-21T14:42:41Z</dcterms:created>
  <dcterms:modified xsi:type="dcterms:W3CDTF">2017-04-24T15:26:24Z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