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  <p:sldMasterId id="2147483808" r:id="rId5"/>
  </p:sldMasterIdLst>
  <p:notesMasterIdLst>
    <p:notesMasterId r:id="rId17"/>
  </p:notesMasterIdLst>
  <p:handoutMasterIdLst>
    <p:handoutMasterId r:id="rId18"/>
  </p:handoutMasterIdLst>
  <p:sldIdLst>
    <p:sldId id="287" r:id="rId6"/>
    <p:sldId id="291" r:id="rId7"/>
    <p:sldId id="310" r:id="rId8"/>
    <p:sldId id="292" r:id="rId9"/>
    <p:sldId id="308" r:id="rId10"/>
    <p:sldId id="311" r:id="rId11"/>
    <p:sldId id="293" r:id="rId12"/>
    <p:sldId id="312" r:id="rId13"/>
    <p:sldId id="309" r:id="rId14"/>
    <p:sldId id="313" r:id="rId15"/>
    <p:sldId id="307" r:id="rId1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zabóné Kovács Krisztina" initials="SKK" lastIdx="5" clrIdx="1">
    <p:extLst>
      <p:ext uri="{19B8F6BF-5375-455C-9EA6-DF929625EA0E}">
        <p15:presenceInfo xmlns:p15="http://schemas.microsoft.com/office/powerpoint/2012/main" userId="S-1-5-21-1939357022-314196924-328618392-33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80526" autoAdjust="0"/>
  </p:normalViewPr>
  <p:slideViewPr>
    <p:cSldViewPr>
      <p:cViewPr varScale="1">
        <p:scale>
          <a:sx n="62" d="100"/>
          <a:sy n="62" d="100"/>
        </p:scale>
        <p:origin x="684" y="7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Kérdések és válaszok  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3"/>
      <dgm:spPr/>
    </dgm:pt>
    <dgm:pt modelId="{0D0BC86D-DA81-4D69-ADC3-77016805D1BE}" type="pres">
      <dgm:prSet presAssocID="{C582F7E5-DB29-4663-84F4-8F205BA7D30C}" presName="parentText" presStyleLbl="node1" presStyleIdx="0" presStyleCnt="3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3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3" custScaleX="149271"/>
      <dgm:spPr/>
    </dgm:pt>
    <dgm:pt modelId="{A26E24F9-D958-46C9-88AA-E1BF1FE4672E}" type="pres">
      <dgm:prSet presAssocID="{ACE68F72-B29C-4DE9-81EF-1AB661FAB7EB}" presName="parentText" presStyleLbl="node1" presStyleIdx="1" presStyleCnt="3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3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3" custScaleX="136009"/>
      <dgm:spPr/>
    </dgm:pt>
    <dgm:pt modelId="{3913E843-6417-41CA-BFEA-CDAAB1ECF186}" type="pres">
      <dgm:prSet presAssocID="{29AC9EF9-237A-4355-8B64-D64E08DD6EAD}" presName="parentText" presStyleLbl="node1" presStyleIdx="2" presStyleCnt="3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Kérdések és válaszok  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3"/>
      <dgm:spPr/>
    </dgm:pt>
    <dgm:pt modelId="{0D0BC86D-DA81-4D69-ADC3-77016805D1BE}" type="pres">
      <dgm:prSet presAssocID="{C582F7E5-DB29-4663-84F4-8F205BA7D30C}" presName="parentText" presStyleLbl="node1" presStyleIdx="0" presStyleCnt="3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3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3" custScaleX="149271"/>
      <dgm:spPr/>
    </dgm:pt>
    <dgm:pt modelId="{A26E24F9-D958-46C9-88AA-E1BF1FE4672E}" type="pres">
      <dgm:prSet presAssocID="{ACE68F72-B29C-4DE9-81EF-1AB661FAB7EB}" presName="parentText" presStyleLbl="node1" presStyleIdx="1" presStyleCnt="3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3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3" custScaleX="136009"/>
      <dgm:spPr/>
    </dgm:pt>
    <dgm:pt modelId="{3913E843-6417-41CA-BFEA-CDAAB1ECF186}" type="pres">
      <dgm:prSet presAssocID="{29AC9EF9-237A-4355-8B64-D64E08DD6EAD}" presName="parentText" presStyleLbl="node1" presStyleIdx="2" presStyleCnt="3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6DED8-4F97-41A7-A573-45126E16EC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193296-E177-45F8-A102-3D90A88E0150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II. Melléklet II. rész 4. fejezet C_16.00 táblacsoport</a:t>
          </a:r>
        </a:p>
      </dgm:t>
    </dgm:pt>
    <dgm:pt modelId="{81FA7DA3-4735-4188-B2B5-3D6584E1CA13}" type="sibTrans" cxnId="{C0021724-8C56-47AF-8422-58AEE227D7FC}">
      <dgm:prSet/>
      <dgm:spPr/>
      <dgm:t>
        <a:bodyPr/>
        <a:lstStyle/>
        <a:p>
          <a:endParaRPr lang="hu-HU"/>
        </a:p>
      </dgm:t>
    </dgm:pt>
    <dgm:pt modelId="{50757103-EBAE-4969-958C-FC80D92FA7FC}" type="parTrans" cxnId="{C0021724-8C56-47AF-8422-58AEE227D7FC}">
      <dgm:prSet/>
      <dgm:spPr/>
      <dgm:t>
        <a:bodyPr/>
        <a:lstStyle/>
        <a:p>
          <a:endParaRPr lang="hu-HU"/>
        </a:p>
      </dgm:t>
    </dgm:pt>
    <dgm:pt modelId="{D673418E-02BD-42AC-A830-266647CE4D4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ITS</a:t>
          </a:r>
          <a:endParaRPr lang="hu-HU" dirty="0"/>
        </a:p>
      </dgm:t>
    </dgm:pt>
    <dgm:pt modelId="{D134496E-AA45-437A-B13C-F6E4C9494022}" type="sibTrans" cxnId="{684959C8-05D4-4B56-B486-D8E9D442119C}">
      <dgm:prSet/>
      <dgm:spPr/>
      <dgm:t>
        <a:bodyPr/>
        <a:lstStyle/>
        <a:p>
          <a:endParaRPr lang="hu-HU"/>
        </a:p>
      </dgm:t>
    </dgm:pt>
    <dgm:pt modelId="{F370B3A1-FE14-41E7-A242-69170828801F}" type="parTrans" cxnId="{684959C8-05D4-4B56-B486-D8E9D442119C}">
      <dgm:prSet/>
      <dgm:spPr/>
      <dgm:t>
        <a:bodyPr/>
        <a:lstStyle/>
        <a:p>
          <a:endParaRPr lang="hu-HU"/>
        </a:p>
      </dgm:t>
    </dgm:pt>
    <dgm:pt modelId="{0688F694-270A-4447-BC89-4A9890A34F56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III. Cím 312-324. cikk – Működési kockázat tőkekövetelménye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4AA0FB-D18C-44AE-B043-BE540CA74510}" type="sibTrans" cxnId="{3D832FBE-70CD-4662-9C91-1A9D3C3C18DE}">
      <dgm:prSet/>
      <dgm:spPr/>
      <dgm:t>
        <a:bodyPr/>
        <a:lstStyle/>
        <a:p>
          <a:endParaRPr lang="hu-HU"/>
        </a:p>
      </dgm:t>
    </dgm:pt>
    <dgm:pt modelId="{9F3912AA-4934-4FD3-9E90-269908B2DCAF}" type="parTrans" cxnId="{3D832FBE-70CD-4662-9C91-1A9D3C3C18DE}">
      <dgm:prSet/>
      <dgm:spPr/>
      <dgm:t>
        <a:bodyPr/>
        <a:lstStyle/>
        <a:p>
          <a:endParaRPr lang="hu-HU"/>
        </a:p>
      </dgm:t>
    </dgm:pt>
    <dgm:pt modelId="{5EB9705D-3A4F-4437-86DB-C4BFA1C3884A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CRR</a:t>
          </a:r>
          <a:endParaRPr lang="hu-HU" dirty="0"/>
        </a:p>
      </dgm:t>
    </dgm:pt>
    <dgm:pt modelId="{CE87DC4F-4E15-467F-B2DB-7C45313E3A98}" type="parTrans" cxnId="{19EAC27B-1211-4C81-94EF-D35D90C46B1C}">
      <dgm:prSet/>
      <dgm:spPr/>
      <dgm:t>
        <a:bodyPr/>
        <a:lstStyle/>
        <a:p>
          <a:endParaRPr lang="hu-HU"/>
        </a:p>
      </dgm:t>
    </dgm:pt>
    <dgm:pt modelId="{27C34E7F-1EA2-4EA2-9E65-7EE713E044AA}" type="sibTrans" cxnId="{19EAC27B-1211-4C81-94EF-D35D90C46B1C}">
      <dgm:prSet/>
      <dgm:spPr/>
      <dgm:t>
        <a:bodyPr/>
        <a:lstStyle/>
        <a:p>
          <a:endParaRPr lang="hu-HU"/>
        </a:p>
      </dgm:t>
    </dgm:pt>
    <dgm:pt modelId="{D2565843-40B9-4632-818B-736954872138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Q&amp;A</a:t>
          </a:r>
          <a:endParaRPr lang="hu-HU" dirty="0"/>
        </a:p>
      </dgm:t>
    </dgm:pt>
    <dgm:pt modelId="{DF9BA99B-61DC-4A40-AFA6-75450AE62E49}" type="sibTrans" cxnId="{A38BCE15-A95F-4E18-BBCD-0632E7265458}">
      <dgm:prSet/>
      <dgm:spPr/>
      <dgm:t>
        <a:bodyPr/>
        <a:lstStyle/>
        <a:p>
          <a:endParaRPr lang="hu-HU"/>
        </a:p>
      </dgm:t>
    </dgm:pt>
    <dgm:pt modelId="{DC82AF03-E90C-42FB-9CF4-59013F4FE433}" type="parTrans" cxnId="{A38BCE15-A95F-4E18-BBCD-0632E7265458}">
      <dgm:prSet/>
      <dgm:spPr/>
      <dgm:t>
        <a:bodyPr/>
        <a:lstStyle/>
        <a:p>
          <a:endParaRPr lang="hu-HU"/>
        </a:p>
      </dgm:t>
    </dgm:pt>
    <dgm:pt modelId="{05B19E09-5F70-420A-BCF6-8B58D75B5B1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12C118-6CC4-4727-AA25-AD437D0BEB83}" type="sibTrans" cxnId="{2A2E6DFD-8528-4947-9000-F58ABF06610B}">
      <dgm:prSet/>
      <dgm:spPr/>
      <dgm:t>
        <a:bodyPr/>
        <a:lstStyle/>
        <a:p>
          <a:endParaRPr lang="hu-HU"/>
        </a:p>
      </dgm:t>
    </dgm:pt>
    <dgm:pt modelId="{5EE7E788-C2E0-4A66-ABC6-3933D6529105}" type="parTrans" cxnId="{2A2E6DFD-8528-4947-9000-F58ABF06610B}">
      <dgm:prSet/>
      <dgm:spPr/>
      <dgm:t>
        <a:bodyPr/>
        <a:lstStyle/>
        <a:p>
          <a:endParaRPr lang="hu-HU"/>
        </a:p>
      </dgm:t>
    </dgm:pt>
    <dgm:pt modelId="{E1D378B1-7E37-42B9-B3E3-8CDB8C6078DC}">
      <dgm:prSet custT="1"/>
      <dgm:spPr/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válaszok, állásfoglalások</a:t>
          </a:r>
        </a:p>
      </dgm:t>
    </dgm:pt>
    <dgm:pt modelId="{9ABFF35E-2F71-49DA-AB3F-0A034D9B1E4E}" type="parTrans" cxnId="{981DAC23-ACD4-41F1-8EBB-A5D7C049D098}">
      <dgm:prSet/>
      <dgm:spPr/>
      <dgm:t>
        <a:bodyPr/>
        <a:lstStyle/>
        <a:p>
          <a:endParaRPr lang="hu-HU"/>
        </a:p>
      </dgm:t>
    </dgm:pt>
    <dgm:pt modelId="{844301A3-9C05-4349-AB9B-BDB4CED8AA66}" type="sibTrans" cxnId="{981DAC23-ACD4-41F1-8EBB-A5D7C049D098}">
      <dgm:prSet/>
      <dgm:spPr/>
      <dgm:t>
        <a:bodyPr/>
        <a:lstStyle/>
        <a:p>
          <a:endParaRPr lang="hu-HU"/>
        </a:p>
      </dgm:t>
    </dgm:pt>
    <dgm:pt modelId="{2999C9DE-CAA2-48EF-BDB4-C00603EC2D52}">
      <dgm:prSet custT="1"/>
      <dgm:spPr/>
      <dgm:t>
        <a:bodyPr/>
        <a:lstStyle/>
        <a:p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080D3-B57A-456C-8E05-05A832F0EC7C}" type="parTrans" cxnId="{13E16465-76F7-47ED-958E-43DF86370F28}">
      <dgm:prSet/>
      <dgm:spPr/>
      <dgm:t>
        <a:bodyPr/>
        <a:lstStyle/>
        <a:p>
          <a:endParaRPr lang="hu-HU"/>
        </a:p>
      </dgm:t>
    </dgm:pt>
    <dgm:pt modelId="{AB991F4D-F88B-4ECE-A811-FDBA25FBF988}" type="sibTrans" cxnId="{13E16465-76F7-47ED-958E-43DF86370F28}">
      <dgm:prSet/>
      <dgm:spPr/>
      <dgm:t>
        <a:bodyPr/>
        <a:lstStyle/>
        <a:p>
          <a:endParaRPr lang="hu-HU"/>
        </a:p>
      </dgm:t>
    </dgm:pt>
    <dgm:pt modelId="{9117EB0A-4721-4D29-87EB-AEAD287CA0B2}" type="pres">
      <dgm:prSet presAssocID="{49D6DED8-4F97-41A7-A573-45126E16EC83}" presName="linearFlow" presStyleCnt="0">
        <dgm:presLayoutVars>
          <dgm:dir/>
          <dgm:animLvl val="lvl"/>
          <dgm:resizeHandles val="exact"/>
        </dgm:presLayoutVars>
      </dgm:prSet>
      <dgm:spPr/>
    </dgm:pt>
    <dgm:pt modelId="{3D461841-5F3E-45CB-AEDD-A3EEAF0DF9BC}" type="pres">
      <dgm:prSet presAssocID="{D2565843-40B9-4632-818B-736954872138}" presName="composite" presStyleCnt="0"/>
      <dgm:spPr/>
    </dgm:pt>
    <dgm:pt modelId="{31793848-D7B5-4DC9-99FE-6129CE378E57}" type="pres">
      <dgm:prSet presAssocID="{D2565843-40B9-4632-818B-736954872138}" presName="parentText" presStyleLbl="alignNode1" presStyleIdx="0" presStyleCnt="3" custLinFactY="100000" custLinFactNeighborX="0" custLinFactNeighborY="161881">
        <dgm:presLayoutVars>
          <dgm:chMax val="1"/>
          <dgm:bulletEnabled val="1"/>
        </dgm:presLayoutVars>
      </dgm:prSet>
      <dgm:spPr/>
    </dgm:pt>
    <dgm:pt modelId="{47BB3358-596E-44A6-945C-DAE35E9DB7A6}" type="pres">
      <dgm:prSet presAssocID="{D2565843-40B9-4632-818B-736954872138}" presName="descendantText" presStyleLbl="alignAcc1" presStyleIdx="0" presStyleCnt="3">
        <dgm:presLayoutVars>
          <dgm:bulletEnabled val="1"/>
        </dgm:presLayoutVars>
      </dgm:prSet>
      <dgm:spPr/>
    </dgm:pt>
    <dgm:pt modelId="{B4CB642D-EBB5-4C07-9F47-E59CBBDA3A86}" type="pres">
      <dgm:prSet presAssocID="{DF9BA99B-61DC-4A40-AFA6-75450AE62E49}" presName="sp" presStyleCnt="0"/>
      <dgm:spPr/>
    </dgm:pt>
    <dgm:pt modelId="{84E8C395-5B2D-4A01-83F0-9D7E9F5BFFBA}" type="pres">
      <dgm:prSet presAssocID="{D673418E-02BD-42AC-A830-266647CE4D41}" presName="composite" presStyleCnt="0"/>
      <dgm:spPr/>
    </dgm:pt>
    <dgm:pt modelId="{659EFBE3-3093-45A6-9559-6E404DD81FE7}" type="pres">
      <dgm:prSet presAssocID="{D673418E-02BD-42AC-A830-266647CE4D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8EDF7A-BC44-4DFA-87CB-523E03AE0E64}" type="pres">
      <dgm:prSet presAssocID="{D673418E-02BD-42AC-A830-266647CE4D41}" presName="descendantText" presStyleLbl="alignAcc1" presStyleIdx="1" presStyleCnt="3" custLinFactNeighborX="474">
        <dgm:presLayoutVars>
          <dgm:bulletEnabled val="1"/>
        </dgm:presLayoutVars>
      </dgm:prSet>
      <dgm:spPr/>
    </dgm:pt>
    <dgm:pt modelId="{28812243-0CDF-47D8-869A-64840ECE9452}" type="pres">
      <dgm:prSet presAssocID="{D134496E-AA45-437A-B13C-F6E4C9494022}" presName="sp" presStyleCnt="0"/>
      <dgm:spPr/>
    </dgm:pt>
    <dgm:pt modelId="{1102B4B8-6B56-41B4-87AE-0B1FB16E2CA6}" type="pres">
      <dgm:prSet presAssocID="{5EB9705D-3A4F-4437-86DB-C4BFA1C3884A}" presName="composite" presStyleCnt="0"/>
      <dgm:spPr/>
    </dgm:pt>
    <dgm:pt modelId="{D98530F3-42A5-44DE-8B05-D28B950901E7}" type="pres">
      <dgm:prSet presAssocID="{5EB9705D-3A4F-4437-86DB-C4BFA1C3884A}" presName="parentText" presStyleLbl="alignNode1" presStyleIdx="2" presStyleCnt="3" custLinFactY="-60537" custLinFactNeighborX="0" custLinFactNeighborY="-100000">
        <dgm:presLayoutVars>
          <dgm:chMax val="1"/>
          <dgm:bulletEnabled val="1"/>
        </dgm:presLayoutVars>
      </dgm:prSet>
      <dgm:spPr/>
    </dgm:pt>
    <dgm:pt modelId="{4FB87B0E-57C1-4E42-88B0-0263F7694D4C}" type="pres">
      <dgm:prSet presAssocID="{5EB9705D-3A4F-4437-86DB-C4BFA1C3884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38BCE15-A95F-4E18-BBCD-0632E7265458}" srcId="{49D6DED8-4F97-41A7-A573-45126E16EC83}" destId="{D2565843-40B9-4632-818B-736954872138}" srcOrd="0" destOrd="0" parTransId="{DC82AF03-E90C-42FB-9CF4-59013F4FE433}" sibTransId="{DF9BA99B-61DC-4A40-AFA6-75450AE62E49}"/>
    <dgm:cxn modelId="{62193D19-B9AF-4906-90B3-79C59ED874F4}" type="presOf" srcId="{0688F694-270A-4447-BC89-4A9890A34F56}" destId="{47BB3358-596E-44A6-945C-DAE35E9DB7A6}" srcOrd="0" destOrd="0" presId="urn:microsoft.com/office/officeart/2005/8/layout/chevron2"/>
    <dgm:cxn modelId="{436BCB22-3338-491E-8CBD-130D82AC34E0}" type="presOf" srcId="{05B19E09-5F70-420A-BCF6-8B58D75B5B1C}" destId="{4FB87B0E-57C1-4E42-88B0-0263F7694D4C}" srcOrd="0" destOrd="0" presId="urn:microsoft.com/office/officeart/2005/8/layout/chevron2"/>
    <dgm:cxn modelId="{981DAC23-ACD4-41F1-8EBB-A5D7C049D098}" srcId="{5EB9705D-3A4F-4437-86DB-C4BFA1C3884A}" destId="{E1D378B1-7E37-42B9-B3E3-8CDB8C6078DC}" srcOrd="1" destOrd="0" parTransId="{9ABFF35E-2F71-49DA-AB3F-0A034D9B1E4E}" sibTransId="{844301A3-9C05-4349-AB9B-BDB4CED8AA66}"/>
    <dgm:cxn modelId="{C0021724-8C56-47AF-8422-58AEE227D7FC}" srcId="{D673418E-02BD-42AC-A830-266647CE4D41}" destId="{BC193296-E177-45F8-A102-3D90A88E0150}" srcOrd="0" destOrd="0" parTransId="{50757103-EBAE-4969-958C-FC80D92FA7FC}" sibTransId="{81FA7DA3-4735-4188-B2B5-3D6584E1CA13}"/>
    <dgm:cxn modelId="{3683453F-4A68-4A47-88FF-7B91E415479E}" type="presOf" srcId="{E1D378B1-7E37-42B9-B3E3-8CDB8C6078DC}" destId="{4FB87B0E-57C1-4E42-88B0-0263F7694D4C}" srcOrd="0" destOrd="1" presId="urn:microsoft.com/office/officeart/2005/8/layout/chevron2"/>
    <dgm:cxn modelId="{13E16465-76F7-47ED-958E-43DF86370F28}" srcId="{5EB9705D-3A4F-4437-86DB-C4BFA1C3884A}" destId="{2999C9DE-CAA2-48EF-BDB4-C00603EC2D52}" srcOrd="2" destOrd="0" parTransId="{CF1080D3-B57A-456C-8E05-05A832F0EC7C}" sibTransId="{AB991F4D-F88B-4ECE-A811-FDBA25FBF988}"/>
    <dgm:cxn modelId="{19EAC27B-1211-4C81-94EF-D35D90C46B1C}" srcId="{49D6DED8-4F97-41A7-A573-45126E16EC83}" destId="{5EB9705D-3A4F-4437-86DB-C4BFA1C3884A}" srcOrd="2" destOrd="0" parTransId="{CE87DC4F-4E15-467F-B2DB-7C45313E3A98}" sibTransId="{27C34E7F-1EA2-4EA2-9E65-7EE713E044AA}"/>
    <dgm:cxn modelId="{8382C399-E836-450F-A915-D0EF2DB5C906}" type="presOf" srcId="{49D6DED8-4F97-41A7-A573-45126E16EC83}" destId="{9117EB0A-4721-4D29-87EB-AEAD287CA0B2}" srcOrd="0" destOrd="0" presId="urn:microsoft.com/office/officeart/2005/8/layout/chevron2"/>
    <dgm:cxn modelId="{D01652B2-CBE1-4805-A438-31343CB34D05}" type="presOf" srcId="{D673418E-02BD-42AC-A830-266647CE4D41}" destId="{659EFBE3-3093-45A6-9559-6E404DD81FE7}" srcOrd="0" destOrd="0" presId="urn:microsoft.com/office/officeart/2005/8/layout/chevron2"/>
    <dgm:cxn modelId="{3D832FBE-70CD-4662-9C91-1A9D3C3C18DE}" srcId="{D2565843-40B9-4632-818B-736954872138}" destId="{0688F694-270A-4447-BC89-4A9890A34F56}" srcOrd="0" destOrd="0" parTransId="{9F3912AA-4934-4FD3-9E90-269908B2DCAF}" sibTransId="{464AA0FB-D18C-44AE-B043-BE540CA74510}"/>
    <dgm:cxn modelId="{684959C8-05D4-4B56-B486-D8E9D442119C}" srcId="{49D6DED8-4F97-41A7-A573-45126E16EC83}" destId="{D673418E-02BD-42AC-A830-266647CE4D41}" srcOrd="1" destOrd="0" parTransId="{F370B3A1-FE14-41E7-A242-69170828801F}" sibTransId="{D134496E-AA45-437A-B13C-F6E4C9494022}"/>
    <dgm:cxn modelId="{E57A54D8-E154-4AE4-AEB9-76B53B5C8F95}" type="presOf" srcId="{BC193296-E177-45F8-A102-3D90A88E0150}" destId="{2C8EDF7A-BC44-4DFA-87CB-523E03AE0E64}" srcOrd="0" destOrd="0" presId="urn:microsoft.com/office/officeart/2005/8/layout/chevron2"/>
    <dgm:cxn modelId="{40E867DC-A05F-4717-A139-4D35798BA693}" type="presOf" srcId="{D2565843-40B9-4632-818B-736954872138}" destId="{31793848-D7B5-4DC9-99FE-6129CE378E57}" srcOrd="0" destOrd="0" presId="urn:microsoft.com/office/officeart/2005/8/layout/chevron2"/>
    <dgm:cxn modelId="{F8DFE5EC-607F-412D-9D92-A9ECC99C8CB2}" type="presOf" srcId="{5EB9705D-3A4F-4437-86DB-C4BFA1C3884A}" destId="{D98530F3-42A5-44DE-8B05-D28B950901E7}" srcOrd="0" destOrd="0" presId="urn:microsoft.com/office/officeart/2005/8/layout/chevron2"/>
    <dgm:cxn modelId="{75442CEE-8517-4834-AF10-3193C886244B}" type="presOf" srcId="{2999C9DE-CAA2-48EF-BDB4-C00603EC2D52}" destId="{4FB87B0E-57C1-4E42-88B0-0263F7694D4C}" srcOrd="0" destOrd="2" presId="urn:microsoft.com/office/officeart/2005/8/layout/chevron2"/>
    <dgm:cxn modelId="{2A2E6DFD-8528-4947-9000-F58ABF06610B}" srcId="{5EB9705D-3A4F-4437-86DB-C4BFA1C3884A}" destId="{05B19E09-5F70-420A-BCF6-8B58D75B5B1C}" srcOrd="0" destOrd="0" parTransId="{5EE7E788-C2E0-4A66-ABC6-3933D6529105}" sibTransId="{9412C118-6CC4-4727-AA25-AD437D0BEB83}"/>
    <dgm:cxn modelId="{288BB447-352F-4D66-9BA6-387E20F9138E}" type="presParOf" srcId="{9117EB0A-4721-4D29-87EB-AEAD287CA0B2}" destId="{3D461841-5F3E-45CB-AEDD-A3EEAF0DF9BC}" srcOrd="0" destOrd="0" presId="urn:microsoft.com/office/officeart/2005/8/layout/chevron2"/>
    <dgm:cxn modelId="{84728E41-D0EA-486C-9106-954625C02A2E}" type="presParOf" srcId="{3D461841-5F3E-45CB-AEDD-A3EEAF0DF9BC}" destId="{31793848-D7B5-4DC9-99FE-6129CE378E57}" srcOrd="0" destOrd="0" presId="urn:microsoft.com/office/officeart/2005/8/layout/chevron2"/>
    <dgm:cxn modelId="{4630F437-CD3A-4EAE-BA63-4827DB8A6CDE}" type="presParOf" srcId="{3D461841-5F3E-45CB-AEDD-A3EEAF0DF9BC}" destId="{47BB3358-596E-44A6-945C-DAE35E9DB7A6}" srcOrd="1" destOrd="0" presId="urn:microsoft.com/office/officeart/2005/8/layout/chevron2"/>
    <dgm:cxn modelId="{4A5A73BB-A836-4C15-A6C0-557CECFDD7A9}" type="presParOf" srcId="{9117EB0A-4721-4D29-87EB-AEAD287CA0B2}" destId="{B4CB642D-EBB5-4C07-9F47-E59CBBDA3A86}" srcOrd="1" destOrd="0" presId="urn:microsoft.com/office/officeart/2005/8/layout/chevron2"/>
    <dgm:cxn modelId="{211CB65C-DFED-46EB-B553-38BE78A7AC34}" type="presParOf" srcId="{9117EB0A-4721-4D29-87EB-AEAD287CA0B2}" destId="{84E8C395-5B2D-4A01-83F0-9D7E9F5BFFBA}" srcOrd="2" destOrd="0" presId="urn:microsoft.com/office/officeart/2005/8/layout/chevron2"/>
    <dgm:cxn modelId="{C7131AEF-C08F-4A28-8E23-22ED3BB73BC8}" type="presParOf" srcId="{84E8C395-5B2D-4A01-83F0-9D7E9F5BFFBA}" destId="{659EFBE3-3093-45A6-9559-6E404DD81FE7}" srcOrd="0" destOrd="0" presId="urn:microsoft.com/office/officeart/2005/8/layout/chevron2"/>
    <dgm:cxn modelId="{65ED4367-3BCB-4728-86B1-77FE5828ABC7}" type="presParOf" srcId="{84E8C395-5B2D-4A01-83F0-9D7E9F5BFFBA}" destId="{2C8EDF7A-BC44-4DFA-87CB-523E03AE0E64}" srcOrd="1" destOrd="0" presId="urn:microsoft.com/office/officeart/2005/8/layout/chevron2"/>
    <dgm:cxn modelId="{D85C7228-11AB-4217-B556-1E1ACE311338}" type="presParOf" srcId="{9117EB0A-4721-4D29-87EB-AEAD287CA0B2}" destId="{28812243-0CDF-47D8-869A-64840ECE9452}" srcOrd="3" destOrd="0" presId="urn:microsoft.com/office/officeart/2005/8/layout/chevron2"/>
    <dgm:cxn modelId="{33BE82CD-3676-4700-801A-ED6B5AB7C23B}" type="presParOf" srcId="{9117EB0A-4721-4D29-87EB-AEAD287CA0B2}" destId="{1102B4B8-6B56-41B4-87AE-0B1FB16E2CA6}" srcOrd="4" destOrd="0" presId="urn:microsoft.com/office/officeart/2005/8/layout/chevron2"/>
    <dgm:cxn modelId="{EACE3ACB-3C26-4170-AC7F-23B20F330345}" type="presParOf" srcId="{1102B4B8-6B56-41B4-87AE-0B1FB16E2CA6}" destId="{D98530F3-42A5-44DE-8B05-D28B950901E7}" srcOrd="0" destOrd="0" presId="urn:microsoft.com/office/officeart/2005/8/layout/chevron2"/>
    <dgm:cxn modelId="{CEBD1588-7A6F-4454-A47D-9DA527259822}" type="presParOf" srcId="{1102B4B8-6B56-41B4-87AE-0B1FB16E2CA6}" destId="{4FB87B0E-57C1-4E42-88B0-0263F7694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DA7CE-F437-4041-B20D-8556CA3EA4C6}" type="doc">
      <dgm:prSet loTypeId="urn:microsoft.com/office/officeart/2005/8/layout/matrix2" loCatId="matrix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hu-HU"/>
        </a:p>
      </dgm:t>
    </dgm:pt>
    <dgm:pt modelId="{34D4C25F-14C5-44DF-A18B-CB748CCD6A38}">
      <dgm:prSet phldrT="[Szöveg]"/>
      <dgm:spPr/>
      <dgm:t>
        <a:bodyPr/>
        <a:lstStyle/>
        <a:p>
          <a:r>
            <a:rPr lang="hu-HU" dirty="0"/>
            <a:t>Alapmutató módszer (</a:t>
          </a:r>
          <a:r>
            <a:rPr lang="hu-HU" dirty="0" err="1"/>
            <a:t>BIA</a:t>
          </a:r>
          <a:r>
            <a:rPr lang="hu-HU" dirty="0"/>
            <a:t>)</a:t>
          </a:r>
        </a:p>
      </dgm:t>
    </dgm:pt>
    <dgm:pt modelId="{CF80A23A-F380-4461-94C3-0F86BB33293F}" type="parTrans" cxnId="{D0B0B1B3-DFEF-4BF3-ABC1-B345F196F057}">
      <dgm:prSet/>
      <dgm:spPr/>
      <dgm:t>
        <a:bodyPr/>
        <a:lstStyle/>
        <a:p>
          <a:endParaRPr lang="hu-HU"/>
        </a:p>
      </dgm:t>
    </dgm:pt>
    <dgm:pt modelId="{328FC473-7D28-48A7-88C8-9582B977D42A}" type="sibTrans" cxnId="{D0B0B1B3-DFEF-4BF3-ABC1-B345F196F057}">
      <dgm:prSet/>
      <dgm:spPr/>
      <dgm:t>
        <a:bodyPr/>
        <a:lstStyle/>
        <a:p>
          <a:endParaRPr lang="hu-HU"/>
        </a:p>
      </dgm:t>
    </dgm:pt>
    <dgm:pt modelId="{7CDC927D-BACF-47B1-BF5D-9B4B7D8103DE}">
      <dgm:prSet phldrT="[Szöveg]"/>
      <dgm:spPr/>
      <dgm:t>
        <a:bodyPr/>
        <a:lstStyle/>
        <a:p>
          <a:r>
            <a:rPr lang="hu-HU" dirty="0"/>
            <a:t>Sztenderd módszer (</a:t>
          </a:r>
          <a:r>
            <a:rPr lang="hu-HU" dirty="0" err="1"/>
            <a:t>TSA</a:t>
          </a:r>
          <a:r>
            <a:rPr lang="hu-HU" dirty="0"/>
            <a:t>)</a:t>
          </a:r>
        </a:p>
      </dgm:t>
    </dgm:pt>
    <dgm:pt modelId="{C71EFBEF-E27D-4626-AF0A-31790131860F}" type="parTrans" cxnId="{C2D9A5F2-04BF-48A4-9DB8-E18E20931DC7}">
      <dgm:prSet/>
      <dgm:spPr/>
      <dgm:t>
        <a:bodyPr/>
        <a:lstStyle/>
        <a:p>
          <a:endParaRPr lang="hu-HU"/>
        </a:p>
      </dgm:t>
    </dgm:pt>
    <dgm:pt modelId="{6A348CFA-67A8-4F21-A890-6EBDADA7D51F}" type="sibTrans" cxnId="{C2D9A5F2-04BF-48A4-9DB8-E18E20931DC7}">
      <dgm:prSet/>
      <dgm:spPr/>
      <dgm:t>
        <a:bodyPr/>
        <a:lstStyle/>
        <a:p>
          <a:endParaRPr lang="hu-HU"/>
        </a:p>
      </dgm:t>
    </dgm:pt>
    <dgm:pt modelId="{606D003A-D31A-4004-8AFE-93C8F9357BD3}">
      <dgm:prSet phldrT="[Szöveg]"/>
      <dgm:spPr/>
      <dgm:t>
        <a:bodyPr/>
        <a:lstStyle/>
        <a:p>
          <a:r>
            <a:rPr lang="hu-HU" dirty="0"/>
            <a:t>Alternatív sztenderd módszer (ASA)</a:t>
          </a:r>
        </a:p>
      </dgm:t>
    </dgm:pt>
    <dgm:pt modelId="{50C635C9-1C58-4D7B-988A-3EEFB697252B}" type="parTrans" cxnId="{87DEBC6A-9532-49E8-BB71-1CEB0D35DE19}">
      <dgm:prSet/>
      <dgm:spPr/>
      <dgm:t>
        <a:bodyPr/>
        <a:lstStyle/>
        <a:p>
          <a:endParaRPr lang="hu-HU"/>
        </a:p>
      </dgm:t>
    </dgm:pt>
    <dgm:pt modelId="{AC0E0309-96D7-4543-8823-735A2B38C2EA}" type="sibTrans" cxnId="{87DEBC6A-9532-49E8-BB71-1CEB0D35DE19}">
      <dgm:prSet/>
      <dgm:spPr/>
      <dgm:t>
        <a:bodyPr/>
        <a:lstStyle/>
        <a:p>
          <a:endParaRPr lang="hu-HU"/>
        </a:p>
      </dgm:t>
    </dgm:pt>
    <dgm:pt modelId="{FF55AC81-0497-4560-85D1-E7E992B70665}">
      <dgm:prSet phldrT="[Szöveg]"/>
      <dgm:spPr/>
      <dgm:t>
        <a:bodyPr/>
        <a:lstStyle/>
        <a:p>
          <a:r>
            <a:rPr lang="hu-HU" dirty="0"/>
            <a:t>Fejlett mérési módszerek (AMA)</a:t>
          </a:r>
        </a:p>
      </dgm:t>
    </dgm:pt>
    <dgm:pt modelId="{E498AB38-BA36-4DC5-A456-66E11FE7AFD7}" type="parTrans" cxnId="{686FAA96-F2BB-4349-94E7-DF591DF81C36}">
      <dgm:prSet/>
      <dgm:spPr/>
      <dgm:t>
        <a:bodyPr/>
        <a:lstStyle/>
        <a:p>
          <a:endParaRPr lang="hu-HU"/>
        </a:p>
      </dgm:t>
    </dgm:pt>
    <dgm:pt modelId="{05EA65E2-F4F6-4ECA-8C48-6376BEBA1550}" type="sibTrans" cxnId="{686FAA96-F2BB-4349-94E7-DF591DF81C36}">
      <dgm:prSet/>
      <dgm:spPr/>
      <dgm:t>
        <a:bodyPr/>
        <a:lstStyle/>
        <a:p>
          <a:endParaRPr lang="hu-HU"/>
        </a:p>
      </dgm:t>
    </dgm:pt>
    <dgm:pt modelId="{5FC214C1-1659-4BAE-AB2F-8167C1AFE02D}" type="pres">
      <dgm:prSet presAssocID="{615DA7CE-F437-4041-B20D-8556CA3EA4C6}" presName="matrix" presStyleCnt="0">
        <dgm:presLayoutVars>
          <dgm:chMax val="1"/>
          <dgm:dir/>
          <dgm:resizeHandles val="exact"/>
        </dgm:presLayoutVars>
      </dgm:prSet>
      <dgm:spPr/>
    </dgm:pt>
    <dgm:pt modelId="{3C548D83-7893-4667-92B3-2F9E37029A1E}" type="pres">
      <dgm:prSet presAssocID="{615DA7CE-F437-4041-B20D-8556CA3EA4C6}" presName="axisShape" presStyleLbl="bgShp" presStyleIdx="0" presStyleCnt="1"/>
      <dgm:spPr/>
    </dgm:pt>
    <dgm:pt modelId="{E1D7F901-4922-4FC1-ADB7-7E7A4AA5E807}" type="pres">
      <dgm:prSet presAssocID="{615DA7CE-F437-4041-B20D-8556CA3EA4C6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54C217-421B-4BEB-BFDB-4EF623F0BD2A}" type="pres">
      <dgm:prSet presAssocID="{615DA7CE-F437-4041-B20D-8556CA3EA4C6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223996F-B826-4A0A-8917-87985269A808}" type="pres">
      <dgm:prSet presAssocID="{615DA7CE-F437-4041-B20D-8556CA3EA4C6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BE32758-C17E-4F17-AA2A-30A3135AD664}" type="pres">
      <dgm:prSet presAssocID="{615DA7CE-F437-4041-B20D-8556CA3EA4C6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615A22B-5250-4795-9FB7-0003FB6B6839}" type="presOf" srcId="{606D003A-D31A-4004-8AFE-93C8F9357BD3}" destId="{6223996F-B826-4A0A-8917-87985269A808}" srcOrd="0" destOrd="0" presId="urn:microsoft.com/office/officeart/2005/8/layout/matrix2"/>
    <dgm:cxn modelId="{B563FB47-2008-4E5D-88AB-73BE5BD935E9}" type="presOf" srcId="{7CDC927D-BACF-47B1-BF5D-9B4B7D8103DE}" destId="{8454C217-421B-4BEB-BFDB-4EF623F0BD2A}" srcOrd="0" destOrd="0" presId="urn:microsoft.com/office/officeart/2005/8/layout/matrix2"/>
    <dgm:cxn modelId="{87DEBC6A-9532-49E8-BB71-1CEB0D35DE19}" srcId="{615DA7CE-F437-4041-B20D-8556CA3EA4C6}" destId="{606D003A-D31A-4004-8AFE-93C8F9357BD3}" srcOrd="2" destOrd="0" parTransId="{50C635C9-1C58-4D7B-988A-3EEFB697252B}" sibTransId="{AC0E0309-96D7-4543-8823-735A2B38C2EA}"/>
    <dgm:cxn modelId="{4D4EA96E-6E5F-4C82-81C8-D839DA14F2C2}" type="presOf" srcId="{34D4C25F-14C5-44DF-A18B-CB748CCD6A38}" destId="{E1D7F901-4922-4FC1-ADB7-7E7A4AA5E807}" srcOrd="0" destOrd="0" presId="urn:microsoft.com/office/officeart/2005/8/layout/matrix2"/>
    <dgm:cxn modelId="{3746C576-0FAD-4570-9259-179E1247BC29}" type="presOf" srcId="{FF55AC81-0497-4560-85D1-E7E992B70665}" destId="{ABE32758-C17E-4F17-AA2A-30A3135AD664}" srcOrd="0" destOrd="0" presId="urn:microsoft.com/office/officeart/2005/8/layout/matrix2"/>
    <dgm:cxn modelId="{686FAA96-F2BB-4349-94E7-DF591DF81C36}" srcId="{615DA7CE-F437-4041-B20D-8556CA3EA4C6}" destId="{FF55AC81-0497-4560-85D1-E7E992B70665}" srcOrd="3" destOrd="0" parTransId="{E498AB38-BA36-4DC5-A456-66E11FE7AFD7}" sibTransId="{05EA65E2-F4F6-4ECA-8C48-6376BEBA1550}"/>
    <dgm:cxn modelId="{D0B0B1B3-DFEF-4BF3-ABC1-B345F196F057}" srcId="{615DA7CE-F437-4041-B20D-8556CA3EA4C6}" destId="{34D4C25F-14C5-44DF-A18B-CB748CCD6A38}" srcOrd="0" destOrd="0" parTransId="{CF80A23A-F380-4461-94C3-0F86BB33293F}" sibTransId="{328FC473-7D28-48A7-88C8-9582B977D42A}"/>
    <dgm:cxn modelId="{AC3A30CA-E2AF-497F-8DE2-E464E86CB4F6}" type="presOf" srcId="{615DA7CE-F437-4041-B20D-8556CA3EA4C6}" destId="{5FC214C1-1659-4BAE-AB2F-8167C1AFE02D}" srcOrd="0" destOrd="0" presId="urn:microsoft.com/office/officeart/2005/8/layout/matrix2"/>
    <dgm:cxn modelId="{C2D9A5F2-04BF-48A4-9DB8-E18E20931DC7}" srcId="{615DA7CE-F437-4041-B20D-8556CA3EA4C6}" destId="{7CDC927D-BACF-47B1-BF5D-9B4B7D8103DE}" srcOrd="1" destOrd="0" parTransId="{C71EFBEF-E27D-4626-AF0A-31790131860F}" sibTransId="{6A348CFA-67A8-4F21-A890-6EBDADA7D51F}"/>
    <dgm:cxn modelId="{27D2D085-009F-4D1C-B189-25B6E148BC64}" type="presParOf" srcId="{5FC214C1-1659-4BAE-AB2F-8167C1AFE02D}" destId="{3C548D83-7893-4667-92B3-2F9E37029A1E}" srcOrd="0" destOrd="0" presId="urn:microsoft.com/office/officeart/2005/8/layout/matrix2"/>
    <dgm:cxn modelId="{EBEA7C3A-13EE-44FD-9736-737F9D685471}" type="presParOf" srcId="{5FC214C1-1659-4BAE-AB2F-8167C1AFE02D}" destId="{E1D7F901-4922-4FC1-ADB7-7E7A4AA5E807}" srcOrd="1" destOrd="0" presId="urn:microsoft.com/office/officeart/2005/8/layout/matrix2"/>
    <dgm:cxn modelId="{6C6335D4-158D-4A4B-A203-6432256112A7}" type="presParOf" srcId="{5FC214C1-1659-4BAE-AB2F-8167C1AFE02D}" destId="{8454C217-421B-4BEB-BFDB-4EF623F0BD2A}" srcOrd="2" destOrd="0" presId="urn:microsoft.com/office/officeart/2005/8/layout/matrix2"/>
    <dgm:cxn modelId="{DB4688CD-6331-4C37-8725-C4EAE5C21075}" type="presParOf" srcId="{5FC214C1-1659-4BAE-AB2F-8167C1AFE02D}" destId="{6223996F-B826-4A0A-8917-87985269A808}" srcOrd="3" destOrd="0" presId="urn:microsoft.com/office/officeart/2005/8/layout/matrix2"/>
    <dgm:cxn modelId="{0ABE1E46-C06A-4A85-B663-6DCDF6A5FEEF}" type="presParOf" srcId="{5FC214C1-1659-4BAE-AB2F-8167C1AFE02D}" destId="{ABE32758-C17E-4F17-AA2A-30A3135AD66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chemeClr val="accent1">
            <a:lumMod val="60000"/>
            <a:lumOff val="40000"/>
            <a:alpha val="7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000" b="0" dirty="0"/>
            <a:t>3. Kérdések és válaszok  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3"/>
      <dgm:spPr/>
    </dgm:pt>
    <dgm:pt modelId="{0D0BC86D-DA81-4D69-ADC3-77016805D1BE}" type="pres">
      <dgm:prSet presAssocID="{C582F7E5-DB29-4663-84F4-8F205BA7D30C}" presName="parentText" presStyleLbl="node1" presStyleIdx="0" presStyleCnt="3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3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3" custScaleX="149271"/>
      <dgm:spPr/>
    </dgm:pt>
    <dgm:pt modelId="{A26E24F9-D958-46C9-88AA-E1BF1FE4672E}" type="pres">
      <dgm:prSet presAssocID="{ACE68F72-B29C-4DE9-81EF-1AB661FAB7EB}" presName="parentText" presStyleLbl="node1" presStyleIdx="1" presStyleCnt="3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3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3" custScaleX="136009"/>
      <dgm:spPr/>
    </dgm:pt>
    <dgm:pt modelId="{3913E843-6417-41CA-BFEA-CDAAB1ECF186}" type="pres">
      <dgm:prSet presAssocID="{29AC9EF9-237A-4355-8B64-D64E08DD6EAD}" presName="parentText" presStyleLbl="node1" presStyleIdx="2" presStyleCnt="3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29AC9EF9-237A-4355-8B64-D64E08DD6EAD}">
      <dgm:prSet custT="1"/>
      <dgm:spPr>
        <a:solidFill>
          <a:schemeClr val="accent1">
            <a:lumMod val="60000"/>
            <a:lumOff val="40000"/>
            <a:alpha val="5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sz="2000" b="0" dirty="0"/>
            <a:t>3. Kérdések és válaszok  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3"/>
      <dgm:spPr/>
    </dgm:pt>
    <dgm:pt modelId="{0D0BC86D-DA81-4D69-ADC3-77016805D1BE}" type="pres">
      <dgm:prSet presAssocID="{C582F7E5-DB29-4663-84F4-8F205BA7D30C}" presName="parentText" presStyleLbl="node1" presStyleIdx="0" presStyleCnt="3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3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3" custScaleX="149271"/>
      <dgm:spPr/>
    </dgm:pt>
    <dgm:pt modelId="{A26E24F9-D958-46C9-88AA-E1BF1FE4672E}" type="pres">
      <dgm:prSet presAssocID="{ACE68F72-B29C-4DE9-81EF-1AB661FAB7EB}" presName="parentText" presStyleLbl="node1" presStyleIdx="1" presStyleCnt="3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3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1" presStyleCnt="3" custScaleX="136009"/>
      <dgm:spPr/>
    </dgm:pt>
    <dgm:pt modelId="{3913E843-6417-41CA-BFEA-CDAAB1ECF186}" type="pres">
      <dgm:prSet presAssocID="{29AC9EF9-237A-4355-8B64-D64E08DD6EAD}" presName="parentText" presStyleLbl="node1" presStyleIdx="2" presStyleCnt="3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C44AF391-7D5D-44F0-B109-623E469EBA07}" srcId="{D2952556-6FC2-4D94-8ABF-52CBBF38D59F}" destId="{29AC9EF9-237A-4355-8B64-D64E08DD6EAD}" srcOrd="2" destOrd="0" parTransId="{E20191D8-F074-450A-B614-6248F0C5F1BB}" sibTransId="{C457D073-FD84-475B-8DE0-B107E85D76DA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  <dgm:cxn modelId="{D84B221A-18A7-4155-9927-63473291FC4B}" type="presParOf" srcId="{BBC4D113-E9FF-4C96-9160-3468AB093BC9}" destId="{D8A9BCF1-2DBE-46B7-B84C-8CC9EBB012CD}" srcOrd="7" destOrd="0" presId="urn:microsoft.com/office/officeart/2005/8/layout/list1"/>
    <dgm:cxn modelId="{AC390909-7347-46E7-8744-4A2670DAEBED}" type="presParOf" srcId="{BBC4D113-E9FF-4C96-9160-3468AB093BC9}" destId="{46D298ED-6E18-4CE0-A0F1-24C79E25BE53}" srcOrd="8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9" destOrd="0" presId="urn:microsoft.com/office/officeart/2005/8/layout/list1"/>
    <dgm:cxn modelId="{0F8E4222-A119-4FC9-8ABB-08D105EC2B69}" type="presParOf" srcId="{BBC4D113-E9FF-4C96-9160-3468AB093BC9}" destId="{A7B5636B-AF42-44BC-94D6-E7C35144C5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59138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60028"/>
          <a:ext cx="8312875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/>
        </a:p>
      </dsp:txBody>
      <dsp:txXfrm>
        <a:off x="449662" y="111906"/>
        <a:ext cx="8209119" cy="958964"/>
      </dsp:txXfrm>
    </dsp:sp>
    <dsp:sp modelId="{6B1D13AC-5548-43B6-9F80-4AE0D1508C0A}">
      <dsp:nvSpPr>
        <dsp:cNvPr id="0" name=""/>
        <dsp:cNvSpPr/>
      </dsp:nvSpPr>
      <dsp:spPr>
        <a:xfrm>
          <a:off x="0" y="222434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692988"/>
          <a:ext cx="8308323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443072" y="1744866"/>
        <a:ext cx="8204567" cy="958964"/>
      </dsp:txXfrm>
    </dsp:sp>
    <dsp:sp modelId="{A7B5636B-AF42-44BC-94D6-E7C35144C52C}">
      <dsp:nvSpPr>
        <dsp:cNvPr id="0" name=""/>
        <dsp:cNvSpPr/>
      </dsp:nvSpPr>
      <dsp:spPr>
        <a:xfrm>
          <a:off x="0" y="385730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3325948"/>
          <a:ext cx="8301028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Kérdések és válaszok  </a:t>
          </a:r>
        </a:p>
      </dsp:txBody>
      <dsp:txXfrm>
        <a:off x="452292" y="3377826"/>
        <a:ext cx="8197272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59138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60028"/>
          <a:ext cx="8312875" cy="106272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/>
        </a:p>
      </dsp:txBody>
      <dsp:txXfrm>
        <a:off x="449662" y="111906"/>
        <a:ext cx="8209119" cy="958964"/>
      </dsp:txXfrm>
    </dsp:sp>
    <dsp:sp modelId="{6B1D13AC-5548-43B6-9F80-4AE0D1508C0A}">
      <dsp:nvSpPr>
        <dsp:cNvPr id="0" name=""/>
        <dsp:cNvSpPr/>
      </dsp:nvSpPr>
      <dsp:spPr>
        <a:xfrm>
          <a:off x="0" y="222434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692988"/>
          <a:ext cx="8308323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443072" y="1744866"/>
        <a:ext cx="8204567" cy="958964"/>
      </dsp:txXfrm>
    </dsp:sp>
    <dsp:sp modelId="{A7B5636B-AF42-44BC-94D6-E7C35144C52C}">
      <dsp:nvSpPr>
        <dsp:cNvPr id="0" name=""/>
        <dsp:cNvSpPr/>
      </dsp:nvSpPr>
      <dsp:spPr>
        <a:xfrm>
          <a:off x="0" y="385730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3325948"/>
          <a:ext cx="8301028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Kérdések és válaszok  </a:t>
          </a:r>
        </a:p>
      </dsp:txBody>
      <dsp:txXfrm>
        <a:off x="452292" y="3377826"/>
        <a:ext cx="8197272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3848-D7B5-4DC9-99FE-6129CE378E57}">
      <dsp:nvSpPr>
        <dsp:cNvPr id="0" name=""/>
        <dsp:cNvSpPr/>
      </dsp:nvSpPr>
      <dsp:spPr>
        <a:xfrm rot="5400000">
          <a:off x="-155043" y="1817265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Q&amp;A</a:t>
          </a:r>
          <a:endParaRPr lang="hu-HU" sz="2100" kern="1200" dirty="0"/>
        </a:p>
      </dsp:txBody>
      <dsp:txXfrm rot="-5400000">
        <a:off x="1" y="2023990"/>
        <a:ext cx="723538" cy="310088"/>
      </dsp:txXfrm>
    </dsp:sp>
    <dsp:sp modelId="{47BB3358-596E-44A6-945C-DAE35E9DB7A6}">
      <dsp:nvSpPr>
        <dsp:cNvPr id="0" name=""/>
        <dsp:cNvSpPr/>
      </dsp:nvSpPr>
      <dsp:spPr>
        <a:xfrm rot="5400000">
          <a:off x="4184302" y="-3457892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III. Cím 312-324. cikk – Működési kockázat tőkekövetelménye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35668"/>
        <a:ext cx="7560588" cy="606263"/>
      </dsp:txXfrm>
    </dsp:sp>
    <dsp:sp modelId="{659EFBE3-3093-45A6-9559-6E404DD81FE7}">
      <dsp:nvSpPr>
        <dsp:cNvPr id="0" name=""/>
        <dsp:cNvSpPr/>
      </dsp:nvSpPr>
      <dsp:spPr>
        <a:xfrm rot="5400000">
          <a:off x="-155043" y="986154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ITS</a:t>
          </a:r>
          <a:endParaRPr lang="hu-HU" sz="2100" kern="1200" dirty="0"/>
        </a:p>
      </dsp:txBody>
      <dsp:txXfrm rot="-5400000">
        <a:off x="1" y="1192879"/>
        <a:ext cx="723538" cy="310088"/>
      </dsp:txXfrm>
    </dsp:sp>
    <dsp:sp modelId="{2C8EDF7A-BC44-4DFA-87CB-523E03AE0E64}">
      <dsp:nvSpPr>
        <dsp:cNvPr id="0" name=""/>
        <dsp:cNvSpPr/>
      </dsp:nvSpPr>
      <dsp:spPr>
        <a:xfrm rot="5400000">
          <a:off x="4184302" y="-2629653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II. Melléklet II. rész 4. fejezet C_16.00 táblacsoport</a:t>
          </a:r>
        </a:p>
      </dsp:txBody>
      <dsp:txXfrm rot="-5400000">
        <a:off x="723539" y="863907"/>
        <a:ext cx="7560588" cy="606263"/>
      </dsp:txXfrm>
    </dsp:sp>
    <dsp:sp modelId="{D98530F3-42A5-44DE-8B05-D28B950901E7}">
      <dsp:nvSpPr>
        <dsp:cNvPr id="0" name=""/>
        <dsp:cNvSpPr/>
      </dsp:nvSpPr>
      <dsp:spPr>
        <a:xfrm rot="5400000">
          <a:off x="-155043" y="155043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CRR</a:t>
          </a:r>
          <a:endParaRPr lang="hu-HU" sz="2100" kern="1200" dirty="0"/>
        </a:p>
      </dsp:txBody>
      <dsp:txXfrm rot="-5400000">
        <a:off x="1" y="361768"/>
        <a:ext cx="723538" cy="310088"/>
      </dsp:txXfrm>
    </dsp:sp>
    <dsp:sp modelId="{4FB87B0E-57C1-4E42-88B0-0263F7694D4C}">
      <dsp:nvSpPr>
        <dsp:cNvPr id="0" name=""/>
        <dsp:cNvSpPr/>
      </dsp:nvSpPr>
      <dsp:spPr>
        <a:xfrm rot="5400000">
          <a:off x="4184302" y="-1801414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válaszok, állásfoglalások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1692146"/>
        <a:ext cx="7560588" cy="606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48D83-7893-4667-92B3-2F9E37029A1E}">
      <dsp:nvSpPr>
        <dsp:cNvPr id="0" name=""/>
        <dsp:cNvSpPr/>
      </dsp:nvSpPr>
      <dsp:spPr>
        <a:xfrm>
          <a:off x="1531143" y="0"/>
          <a:ext cx="4824412" cy="48244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7F901-4922-4FC1-ADB7-7E7A4AA5E807}">
      <dsp:nvSpPr>
        <dsp:cNvPr id="0" name=""/>
        <dsp:cNvSpPr/>
      </dsp:nvSpPr>
      <dsp:spPr>
        <a:xfrm>
          <a:off x="1844730" y="313586"/>
          <a:ext cx="1929765" cy="1929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Alapmutató módszer (</a:t>
          </a:r>
          <a:r>
            <a:rPr lang="hu-HU" sz="2300" kern="1200" dirty="0" err="1"/>
            <a:t>BIA</a:t>
          </a:r>
          <a:r>
            <a:rPr lang="hu-HU" sz="2300" kern="1200" dirty="0"/>
            <a:t>)</a:t>
          </a:r>
        </a:p>
      </dsp:txBody>
      <dsp:txXfrm>
        <a:off x="1938933" y="407789"/>
        <a:ext cx="1741359" cy="1741359"/>
      </dsp:txXfrm>
    </dsp:sp>
    <dsp:sp modelId="{8454C217-421B-4BEB-BFDB-4EF623F0BD2A}">
      <dsp:nvSpPr>
        <dsp:cNvPr id="0" name=""/>
        <dsp:cNvSpPr/>
      </dsp:nvSpPr>
      <dsp:spPr>
        <a:xfrm>
          <a:off x="4112204" y="313586"/>
          <a:ext cx="1929765" cy="1929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Sztenderd módszer (</a:t>
          </a:r>
          <a:r>
            <a:rPr lang="hu-HU" sz="2300" kern="1200" dirty="0" err="1"/>
            <a:t>TSA</a:t>
          </a:r>
          <a:r>
            <a:rPr lang="hu-HU" sz="2300" kern="1200" dirty="0"/>
            <a:t>)</a:t>
          </a:r>
        </a:p>
      </dsp:txBody>
      <dsp:txXfrm>
        <a:off x="4206407" y="407789"/>
        <a:ext cx="1741359" cy="1741359"/>
      </dsp:txXfrm>
    </dsp:sp>
    <dsp:sp modelId="{6223996F-B826-4A0A-8917-87985269A808}">
      <dsp:nvSpPr>
        <dsp:cNvPr id="0" name=""/>
        <dsp:cNvSpPr/>
      </dsp:nvSpPr>
      <dsp:spPr>
        <a:xfrm>
          <a:off x="1844730" y="2581060"/>
          <a:ext cx="1929765" cy="1929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Alternatív sztenderd módszer (ASA)</a:t>
          </a:r>
        </a:p>
      </dsp:txBody>
      <dsp:txXfrm>
        <a:off x="1938933" y="2675263"/>
        <a:ext cx="1741359" cy="1741359"/>
      </dsp:txXfrm>
    </dsp:sp>
    <dsp:sp modelId="{ABE32758-C17E-4F17-AA2A-30A3135AD664}">
      <dsp:nvSpPr>
        <dsp:cNvPr id="0" name=""/>
        <dsp:cNvSpPr/>
      </dsp:nvSpPr>
      <dsp:spPr>
        <a:xfrm>
          <a:off x="4112204" y="2581060"/>
          <a:ext cx="1929765" cy="1929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Fejlett mérési módszerek (AMA)</a:t>
          </a:r>
        </a:p>
      </dsp:txBody>
      <dsp:txXfrm>
        <a:off x="4206407" y="2675263"/>
        <a:ext cx="1741359" cy="17413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59138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60028"/>
          <a:ext cx="8312875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/>
        </a:p>
      </dsp:txBody>
      <dsp:txXfrm>
        <a:off x="449662" y="111906"/>
        <a:ext cx="8209119" cy="958964"/>
      </dsp:txXfrm>
    </dsp:sp>
    <dsp:sp modelId="{6B1D13AC-5548-43B6-9F80-4AE0D1508C0A}">
      <dsp:nvSpPr>
        <dsp:cNvPr id="0" name=""/>
        <dsp:cNvSpPr/>
      </dsp:nvSpPr>
      <dsp:spPr>
        <a:xfrm>
          <a:off x="0" y="222434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692988"/>
          <a:ext cx="8308323" cy="1062720"/>
        </a:xfrm>
        <a:prstGeom prst="roundRect">
          <a:avLst/>
        </a:prstGeom>
        <a:solidFill>
          <a:schemeClr val="accent1">
            <a:lumMod val="60000"/>
            <a:lumOff val="40000"/>
            <a:alpha val="70000"/>
          </a:schemeClr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443072" y="1744866"/>
        <a:ext cx="8204567" cy="958964"/>
      </dsp:txXfrm>
    </dsp:sp>
    <dsp:sp modelId="{A7B5636B-AF42-44BC-94D6-E7C35144C52C}">
      <dsp:nvSpPr>
        <dsp:cNvPr id="0" name=""/>
        <dsp:cNvSpPr/>
      </dsp:nvSpPr>
      <dsp:spPr>
        <a:xfrm>
          <a:off x="0" y="385730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3325948"/>
          <a:ext cx="8301028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Kérdések és válaszok  </a:t>
          </a:r>
        </a:p>
      </dsp:txBody>
      <dsp:txXfrm>
        <a:off x="452292" y="3377826"/>
        <a:ext cx="8197272" cy="958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59138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60028"/>
          <a:ext cx="8312875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Működési 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OPR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/>
        </a:p>
      </dsp:txBody>
      <dsp:txXfrm>
        <a:off x="449662" y="111906"/>
        <a:ext cx="8209119" cy="958964"/>
      </dsp:txXfrm>
    </dsp:sp>
    <dsp:sp modelId="{6B1D13AC-5548-43B6-9F80-4AE0D1508C0A}">
      <dsp:nvSpPr>
        <dsp:cNvPr id="0" name=""/>
        <dsp:cNvSpPr/>
      </dsp:nvSpPr>
      <dsp:spPr>
        <a:xfrm>
          <a:off x="0" y="222434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692988"/>
          <a:ext cx="8308323" cy="10627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443072" y="1744866"/>
        <a:ext cx="8204567" cy="958964"/>
      </dsp:txXfrm>
    </dsp:sp>
    <dsp:sp modelId="{A7B5636B-AF42-44BC-94D6-E7C35144C52C}">
      <dsp:nvSpPr>
        <dsp:cNvPr id="0" name=""/>
        <dsp:cNvSpPr/>
      </dsp:nvSpPr>
      <dsp:spPr>
        <a:xfrm>
          <a:off x="0" y="3857308"/>
          <a:ext cx="871296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3325948"/>
          <a:ext cx="8301028" cy="1062720"/>
        </a:xfrm>
        <a:prstGeom prst="roundRect">
          <a:avLst/>
        </a:prstGeom>
        <a:solidFill>
          <a:schemeClr val="accent1">
            <a:lumMod val="60000"/>
            <a:lumOff val="40000"/>
            <a:alpha val="50000"/>
          </a:schemeClr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Kérdések és válaszok  </a:t>
          </a:r>
        </a:p>
      </dsp:txBody>
      <dsp:txXfrm>
        <a:off x="452292" y="3377826"/>
        <a:ext cx="8197272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12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28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4997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8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212000" y="6562800"/>
            <a:ext cx="946800" cy="21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01AEF3-AFFE-433D-8A34-08D966C25545}" type="slidenum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719627"/>
            <a:ext cx="78867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07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561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75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83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2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1499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984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648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99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31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accent5"/>
                </a:solidFill>
                <a:latin typeface="Calibri" panose="020F0502020204030204" pitchFamily="34" charset="0"/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accent5"/>
                </a:solidFill>
                <a:latin typeface="Calibri" panose="020F0502020204030204" pitchFamily="34" charset="0"/>
              </a:defRPr>
            </a:lvl4pPr>
          </a:lstStyle>
          <a:p>
            <a:pPr lvl="0"/>
            <a:r>
              <a:rPr lang="hu-HU" dirty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Cím beírásához kattintson 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214554"/>
            <a:ext cx="2069592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6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86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1201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84000" y="6454800"/>
            <a:ext cx="3060000" cy="403200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3898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00" y="1195200"/>
            <a:ext cx="7909200" cy="516600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53336"/>
            <a:ext cx="3059832" cy="404664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6037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203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864095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C_16.00 táblák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52736"/>
            <a:ext cx="7236296" cy="223224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Magyar Nemzeti Bank</a:t>
            </a:r>
          </a:p>
          <a:p>
            <a:endParaRPr lang="hu-HU" sz="1600" dirty="0"/>
          </a:p>
          <a:p>
            <a:r>
              <a:rPr lang="hu-HU" sz="1800" dirty="0">
                <a:solidFill>
                  <a:schemeClr val="accent5"/>
                </a:solidFill>
              </a:rPr>
              <a:t>Kulics Nikolett</a:t>
            </a:r>
          </a:p>
          <a:p>
            <a:r>
              <a:rPr lang="hu-HU" sz="1800" dirty="0">
                <a:solidFill>
                  <a:schemeClr val="accent5"/>
                </a:solidFill>
              </a:rPr>
              <a:t>2017. április 27.</a:t>
            </a:r>
          </a:p>
        </p:txBody>
      </p:sp>
    </p:spTree>
    <p:extLst>
      <p:ext uri="{BB962C8B-B14F-4D97-AF65-F5344CB8AC3E}">
        <p14:creationId xmlns:p14="http://schemas.microsoft.com/office/powerpoint/2010/main" val="12263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1"/>
            <a:ext cx="8208911" cy="4464495"/>
          </a:xfrm>
        </p:spPr>
        <p:txBody>
          <a:bodyPr>
            <a:normAutofit/>
          </a:bodyPr>
          <a:lstStyle/>
          <a:p>
            <a:pPr algn="just"/>
            <a:r>
              <a:rPr lang="hu-HU" b="1" i="1" dirty="0"/>
              <a:t>A működési kockázat fogalma magába foglalja a </a:t>
            </a:r>
            <a:r>
              <a:rPr lang="hu-HU" b="1" i="1" dirty="0" err="1"/>
              <a:t>compliance</a:t>
            </a:r>
            <a:r>
              <a:rPr lang="hu-HU" b="1" i="1" dirty="0"/>
              <a:t> kockázatot is? (EBA 2014_1153)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</a:t>
            </a:r>
            <a:r>
              <a:rPr lang="hu-HU" dirty="0"/>
              <a:t> A </a:t>
            </a:r>
            <a:r>
              <a:rPr lang="hu-HU" dirty="0" err="1"/>
              <a:t>CRR</a:t>
            </a:r>
            <a:r>
              <a:rPr lang="hu-HU" dirty="0"/>
              <a:t> 4. cikk (1) bekezdés 52. fogalom meghatározása alapján közvetett módon beleértendő.</a:t>
            </a:r>
          </a:p>
          <a:p>
            <a:pPr algn="just"/>
            <a:r>
              <a:rPr lang="hu-HU" b="1" i="1" dirty="0"/>
              <a:t>Hogyan lehet a biztosítást figyelembe venni az alapmutató és a sztenderd módszer alkalmazása során? (EBA 2014_706)</a:t>
            </a:r>
          </a:p>
          <a:p>
            <a:pPr marL="0" indent="0" algn="just">
              <a:buNone/>
            </a:pPr>
            <a:r>
              <a:rPr lang="hu-HU" b="1" dirty="0"/>
              <a:t>Válasz: </a:t>
            </a:r>
            <a:r>
              <a:rPr lang="hu-HU" dirty="0"/>
              <a:t>A biztosítási tevékenységet </a:t>
            </a:r>
            <a:r>
              <a:rPr lang="hu-HU" b="1" dirty="0"/>
              <a:t>csak a fejlett mérési módszer </a:t>
            </a:r>
            <a:r>
              <a:rPr lang="hu-HU" dirty="0"/>
              <a:t>alatt lehet számításba venni.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Működési kockázat – </a:t>
            </a:r>
            <a:r>
              <a:rPr lang="hu-HU" dirty="0" err="1"/>
              <a:t>Q&amp;A</a:t>
            </a:r>
            <a:r>
              <a:rPr lang="hu-HU" dirty="0"/>
              <a:t> 2.</a:t>
            </a:r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16951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36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91100323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7998807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31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712968" cy="759189"/>
          </a:xfrm>
        </p:spPr>
        <p:txBody>
          <a:bodyPr>
            <a:noAutofit/>
          </a:bodyPr>
          <a:lstStyle/>
          <a:p>
            <a:r>
              <a:rPr lang="hu-HU" sz="2800" dirty="0"/>
              <a:t>Működési kockázat tőkekövetelmény - 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4148" y="908720"/>
            <a:ext cx="8308332" cy="273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közös európai jogrendszerben a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Európai Parlament és a Tanács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575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rendelet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hu-HU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az azt kiegészítő 680/2014/EU Végrehajtási Rendelet (</a:t>
            </a:r>
            <a:r>
              <a:rPr lang="hu-HU" sz="2100" b="1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határozza meg a működési kockázat tőkekövetelményének meghatározását.</a:t>
            </a: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14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81458687"/>
              </p:ext>
            </p:extLst>
          </p:nvPr>
        </p:nvGraphicFramePr>
        <p:xfrm>
          <a:off x="467544" y="3140968"/>
          <a:ext cx="8316924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018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Működési kockázat tőkekövetelménye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101598"/>
              </p:ext>
            </p:extLst>
          </p:nvPr>
        </p:nvGraphicFramePr>
        <p:xfrm>
          <a:off x="650875" y="1412875"/>
          <a:ext cx="7886700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05250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Tapasztalatok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06540535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5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Tapasztalatok - típushibák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23528" y="1700808"/>
            <a:ext cx="8424936" cy="441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Módszertani probléma:</a:t>
            </a:r>
          </a:p>
          <a:p>
            <a:pPr marL="800100" lvl="1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irányadómutató meghatározásakor olyan eredménytételt is számba vesz, amit a </a:t>
            </a:r>
            <a:r>
              <a:rPr lang="hu-HU" sz="20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CRR</a:t>
            </a: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nem enged (</a:t>
            </a:r>
            <a:r>
              <a:rPr lang="hu-HU" sz="20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CRR</a:t>
            </a: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316. cikk (1) bekezdés b) pont).</a:t>
            </a:r>
          </a:p>
          <a:p>
            <a:pPr marL="800100" lvl="1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Üzletágak besorolása </a:t>
            </a:r>
            <a:r>
              <a:rPr lang="hu-HU" sz="20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CRR-nek</a:t>
            </a: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ellentmondott (</a:t>
            </a:r>
            <a:r>
              <a:rPr lang="hu-HU" sz="20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CRR</a:t>
            </a: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317. cikk (4) bekezdés 2. tábla)</a:t>
            </a:r>
          </a:p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Számszaki hiba:</a:t>
            </a:r>
          </a:p>
          <a:p>
            <a:pPr marL="800100" lvl="1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Ahol az irányadómutató értéke negatív vagy nulla, nem vehető figyelembe a hároméves átlag számításakor (</a:t>
            </a:r>
            <a:r>
              <a:rPr lang="hu-HU" sz="20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CRR</a:t>
            </a: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315. cikk (4) bekezdés);</a:t>
            </a:r>
          </a:p>
          <a:p>
            <a:pPr marL="800100" lvl="1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Új évzárást követően nem gördül tovább a három év auditált eredménye;</a:t>
            </a:r>
          </a:p>
          <a:p>
            <a:pPr marL="800100" lvl="1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Calibri" panose="020F0502020204030204" pitchFamily="34" charset="0"/>
              <a:buChar char="–"/>
            </a:pP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C_16.00 tábla 010-030 oszlopaiban a tőkekövetelmény értéke szerepel az irányadómutató értéke helyett (</a:t>
            </a:r>
            <a:r>
              <a:rPr lang="hu-HU" sz="20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hu-HU" sz="20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II. Melléklet II. Rész 4.1.2. fejezet).</a:t>
            </a:r>
          </a:p>
        </p:txBody>
      </p:sp>
      <p:sp>
        <p:nvSpPr>
          <p:cNvPr id="12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621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Kérdések és válaszok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13739452"/>
              </p:ext>
            </p:extLst>
          </p:nvPr>
        </p:nvGraphicFramePr>
        <p:xfrm>
          <a:off x="323528" y="1268759"/>
          <a:ext cx="8712968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83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Működési kockázat – </a:t>
            </a:r>
            <a:r>
              <a:rPr lang="hu-HU" dirty="0" err="1"/>
              <a:t>Q&amp;A</a:t>
            </a:r>
            <a:r>
              <a:rPr lang="hu-HU" dirty="0"/>
              <a:t>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948" y="1412776"/>
            <a:ext cx="8283515" cy="49435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sz="2600" b="1" i="1" dirty="0">
                <a:latin typeface="+mn-lt"/>
              </a:rPr>
              <a:t>A számviteli rendszer változása (pl. </a:t>
            </a:r>
            <a:r>
              <a:rPr lang="hu-HU" sz="2600" b="1" i="1" dirty="0" err="1">
                <a:latin typeface="+mn-lt"/>
              </a:rPr>
              <a:t>IFRS</a:t>
            </a:r>
            <a:r>
              <a:rPr lang="hu-HU" sz="2600" b="1" i="1" dirty="0">
                <a:latin typeface="+mn-lt"/>
              </a:rPr>
              <a:t>) esetén mi a teendő a tőkekövetelmény számításakor? (MNB 2/2016)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hu-HU" sz="2600" b="1" dirty="0">
                <a:latin typeface="+mn-lt"/>
              </a:rPr>
              <a:t>Válasz: </a:t>
            </a:r>
            <a:r>
              <a:rPr lang="hu-HU" sz="2600" dirty="0">
                <a:latin typeface="+mn-lt"/>
              </a:rPr>
              <a:t>Mindenkor a hatályos számviteli standard szerint történik az irányadó mutató adott évre vonatkozó értékének meghatározása. A működési kockázat tőkekövetelménye az ily módon meghatározott irányadó mutató értékek átlagából számolandó. </a:t>
            </a:r>
          </a:p>
          <a:p>
            <a:pPr algn="just"/>
            <a:r>
              <a:rPr lang="hu-HU" sz="2600" b="1" i="1" dirty="0">
                <a:latin typeface="+mn-lt"/>
              </a:rPr>
              <a:t> Milyen adatokkal kell a működési kockázat tőkekövetelményét meghatározni sztenderd módszer használata esetén? (Új MNB 4/2015)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hu-HU" sz="2600" b="1" dirty="0">
                <a:latin typeface="+mn-lt"/>
              </a:rPr>
              <a:t>Válasz:</a:t>
            </a:r>
            <a:r>
              <a:rPr lang="hu-HU" sz="2600" dirty="0">
                <a:latin typeface="+mn-lt"/>
              </a:rPr>
              <a:t>	 A </a:t>
            </a:r>
            <a:r>
              <a:rPr lang="hu-HU" sz="2600" dirty="0" err="1">
                <a:latin typeface="+mn-lt"/>
              </a:rPr>
              <a:t>CRR</a:t>
            </a:r>
            <a:r>
              <a:rPr lang="hu-HU" sz="2600" dirty="0">
                <a:latin typeface="+mn-lt"/>
              </a:rPr>
              <a:t> 315. cikk (1) bekezdés és a 317. cikk (4) bekezdés szerint az utolsó három év auditált eredményének átlagát kell számba venni. Ha nem áll rendelkezésre auditált adat, akkor az üzleti becslés is elfogadható.</a:t>
            </a:r>
          </a:p>
          <a:p>
            <a:pPr algn="just"/>
            <a:r>
              <a:rPr lang="hu-HU" sz="2600" b="1" i="1" dirty="0">
                <a:latin typeface="+mn-lt"/>
              </a:rPr>
              <a:t>Mi a teendő újonnan alakult intézmény esetében?</a:t>
            </a:r>
          </a:p>
          <a:p>
            <a:pPr marL="0" indent="0" algn="just">
              <a:buNone/>
            </a:pPr>
            <a:r>
              <a:rPr lang="hu-HU" sz="2600" b="1" dirty="0">
                <a:latin typeface="+mn-lt"/>
              </a:rPr>
              <a:t>Válasz: </a:t>
            </a:r>
            <a:r>
              <a:rPr lang="hu-HU" sz="2600" dirty="0">
                <a:latin typeface="+mn-lt"/>
              </a:rPr>
              <a:t>A </a:t>
            </a:r>
            <a:r>
              <a:rPr lang="hu-HU" sz="2600" dirty="0" err="1">
                <a:latin typeface="+mn-lt"/>
              </a:rPr>
              <a:t>CRR</a:t>
            </a:r>
            <a:r>
              <a:rPr lang="hu-HU" sz="2600" dirty="0">
                <a:latin typeface="+mn-lt"/>
              </a:rPr>
              <a:t> 315. cikk (2) bekezdése és a 317. cikk (4) bekezdése  szerint, ha az intézmény három évnél rövidebb ideje működik, akkor az irányadó mutató kiszámításához a jövőre vonatkozó üzleti becslés is felhasználható.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121491810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kern="1200" cap="none" spc="0" normalizeH="0" baseline="0" noProof="0" dirty="0" smtClean="0">
            <a:ln>
              <a:noFill/>
            </a:ln>
            <a:solidFill>
              <a:schemeClr val="accent5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- Copy" id="{A6E18F42-4C8D-4CA8-9D0A-76D34F19F356}" vid="{B9AC78A0-FCF5-499D-9485-92EF708ADE09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7245CE-FCFF-4357-811B-FBDDAB36B4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487F63-C4E1-42F0-BBA9-7D94244BA2BC}"/>
</file>

<file path=customXml/itemProps3.xml><?xml version="1.0" encoding="utf-8"?>
<ds:datastoreItem xmlns:ds="http://schemas.openxmlformats.org/officeDocument/2006/customXml" ds:itemID="{CCDF8B11-8927-4FD9-A3A0-F67A304D890C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3834</TotalTime>
  <Words>508</Words>
  <Application>Microsoft Office PowerPoint</Application>
  <PresentationFormat>Diavetítés a képernyőre (4:3 oldalarány)</PresentationFormat>
  <Paragraphs>79</Paragraphs>
  <Slides>11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Bemutató1</vt:lpstr>
      <vt:lpstr>blank</vt:lpstr>
      <vt:lpstr> C_16.00 táblák</vt:lpstr>
      <vt:lpstr>Tartalom</vt:lpstr>
      <vt:lpstr>Jogszabályi háttér</vt:lpstr>
      <vt:lpstr>Működési kockázat tőkekövetelmény - jogszabályi háttér</vt:lpstr>
      <vt:lpstr>Működési kockázat tőkekövetelménye</vt:lpstr>
      <vt:lpstr>Tapasztalatok</vt:lpstr>
      <vt:lpstr>Tapasztalatok - típushibák</vt:lpstr>
      <vt:lpstr>Kérdések és válaszok</vt:lpstr>
      <vt:lpstr>Működési kockázat – Q&amp;A 1.</vt:lpstr>
      <vt:lpstr>Működési kockázat – Q&amp;A 2.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Szomorjai Péter</dc:creator>
  <cp:lastModifiedBy>Bihari Patrícia</cp:lastModifiedBy>
  <cp:revision>249</cp:revision>
  <dcterms:created xsi:type="dcterms:W3CDTF">2017-02-21T14:42:41Z</dcterms:created>
  <dcterms:modified xsi:type="dcterms:W3CDTF">2017-04-24T15:21:37Z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